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5">
  <p:sldMasterIdLst>
    <p:sldMasterId id="2147483660" r:id="rId4"/>
  </p:sldMasterIdLst>
  <p:notesMasterIdLst>
    <p:notesMasterId r:id="rId22"/>
  </p:notesMasterIdLst>
  <p:handoutMasterIdLst>
    <p:handoutMasterId r:id="rId23"/>
  </p:handoutMasterIdLst>
  <p:sldIdLst>
    <p:sldId id="256" r:id="rId5"/>
    <p:sldId id="422" r:id="rId6"/>
    <p:sldId id="294" r:id="rId7"/>
    <p:sldId id="393" r:id="rId8"/>
    <p:sldId id="468" r:id="rId9"/>
    <p:sldId id="351" r:id="rId10"/>
    <p:sldId id="469" r:id="rId11"/>
    <p:sldId id="391" r:id="rId12"/>
    <p:sldId id="406" r:id="rId13"/>
    <p:sldId id="416" r:id="rId14"/>
    <p:sldId id="473" r:id="rId15"/>
    <p:sldId id="470" r:id="rId16"/>
    <p:sldId id="417" r:id="rId17"/>
    <p:sldId id="418" r:id="rId18"/>
    <p:sldId id="471" r:id="rId19"/>
    <p:sldId id="420" r:id="rId20"/>
    <p:sldId id="472" r:id="rId21"/>
  </p:sldIdLst>
  <p:sldSz cx="12192000" cy="6858000"/>
  <p:notesSz cx="6858000" cy="9144000"/>
  <p:defaultTextStyle>
    <a:defPPr rtl="0"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Bienvenue" id="{E75E278A-FF0E-49A4-B170-79828D63BBAD}">
          <p14:sldIdLst>
            <p14:sldId id="256"/>
            <p14:sldId id="422"/>
            <p14:sldId id="294"/>
            <p14:sldId id="393"/>
            <p14:sldId id="468"/>
            <p14:sldId id="351"/>
            <p14:sldId id="469"/>
            <p14:sldId id="391"/>
            <p14:sldId id="406"/>
            <p14:sldId id="416"/>
            <p14:sldId id="473"/>
            <p14:sldId id="470"/>
            <p14:sldId id="417"/>
            <p14:sldId id="418"/>
            <p14:sldId id="471"/>
            <p14:sldId id="420"/>
            <p14:sldId id="47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" name="Auteu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F5F5"/>
    <a:srgbClr val="FFFFFF"/>
    <a:srgbClr val="FF9B45"/>
    <a:srgbClr val="412473"/>
    <a:srgbClr val="D24726"/>
    <a:srgbClr val="CC00FF"/>
    <a:srgbClr val="E212D3"/>
    <a:srgbClr val="DD462F"/>
    <a:srgbClr val="923922"/>
    <a:srgbClr val="99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Style léger 1 - Accentuation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7DF18680-E054-41AD-8BC1-D1AEF772440D}" styleName="Style moyen 2 - Accentuation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2833802-FEF1-4C79-8D5D-14CF1EAF98D9}" styleName="Style léger 2 - Accentuation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Style léger 2 - Accentuation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7E9639D4-E3E2-4D34-9284-5A2195B3D0D7}" styleName="Style clair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C083E6E3-FA7D-4D7B-A595-EF9225AFEA82}" styleName="Style léger 1 - Accentuation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5268" autoAdjust="0"/>
  </p:normalViewPr>
  <p:slideViewPr>
    <p:cSldViewPr snapToGrid="0">
      <p:cViewPr varScale="1">
        <p:scale>
          <a:sx n="78" d="100"/>
          <a:sy n="78" d="100"/>
        </p:scale>
        <p:origin x="77" y="17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3" d="100"/>
          <a:sy n="63" d="100"/>
        </p:scale>
        <p:origin x="2280" y="6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 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3C80F580-3B6A-44CD-9A1E-E890016126F8}" type="datetime1">
              <a:rPr lang="fr-FR" smtClean="0"/>
              <a:t>16/05/2022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9C679768-A2FC-4D08-91F6-8DCE6C566B3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025516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 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fr-FR" noProof="1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7DF8ED89-FBF4-48E3-B6C6-C071DA98F802}" type="datetime1">
              <a:rPr lang="fr-FR" noProof="1" dirty="0" smtClean="0"/>
              <a:t>16/05/2022</a:t>
            </a:fld>
            <a:endParaRPr lang="fr-FR" noProof="1"/>
          </a:p>
        </p:txBody>
      </p:sp>
      <p:sp>
        <p:nvSpPr>
          <p:cNvPr id="4" name="Espace réservé de l’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fr-FR" noProof="1"/>
          </a:p>
        </p:txBody>
      </p:sp>
      <p:sp>
        <p:nvSpPr>
          <p:cNvPr id="5" name="Espace réservé des commentaires 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fr-FR" noProof="1"/>
              <a:t>Modifiez les styles du texte du masque</a:t>
            </a:r>
          </a:p>
          <a:p>
            <a:pPr lvl="1" rtl="0"/>
            <a:r>
              <a:rPr lang="fr-FR" noProof="1"/>
              <a:t>Deuxième niveau</a:t>
            </a:r>
          </a:p>
          <a:p>
            <a:pPr lvl="2" rtl="0"/>
            <a:r>
              <a:rPr lang="fr-FR" noProof="1"/>
              <a:t>Troisième niveau</a:t>
            </a:r>
          </a:p>
          <a:p>
            <a:pPr lvl="3" rtl="0"/>
            <a:r>
              <a:rPr lang="fr-FR" noProof="1"/>
              <a:t>Quatrième niveau</a:t>
            </a:r>
          </a:p>
          <a:p>
            <a:pPr lvl="4" rtl="0"/>
            <a:r>
              <a:rPr lang="fr-FR" noProof="1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fr-FR" noProof="1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DF61EA0F-A667-4B49-8422-0062BC55E249}" type="slidenum">
              <a:rPr lang="fr-FR" noProof="1" dirty="0" smtClean="0"/>
              <a:t>‹N°›</a:t>
            </a:fld>
            <a:endParaRPr lang="fr-FR" noProof="1"/>
          </a:p>
        </p:txBody>
      </p:sp>
    </p:spTree>
    <p:extLst>
      <p:ext uri="{BB962C8B-B14F-4D97-AF65-F5344CB8AC3E}">
        <p14:creationId xmlns:p14="http://schemas.microsoft.com/office/powerpoint/2010/main" val="338191029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DF61EA0F-A667-4B49-8422-0062BC55E249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17698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F61EA0F-A667-4B49-8422-0062BC55E249}" type="slidenum">
              <a:rPr lang="fr-FR" noProof="1" smtClean="0"/>
              <a:t>4</a:t>
            </a:fld>
            <a:endParaRPr lang="fr-FR" noProof="1"/>
          </a:p>
        </p:txBody>
      </p:sp>
    </p:spTree>
    <p:extLst>
      <p:ext uri="{BB962C8B-B14F-4D97-AF65-F5344CB8AC3E}">
        <p14:creationId xmlns:p14="http://schemas.microsoft.com/office/powerpoint/2010/main" val="8255237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F61EA0F-A667-4B49-8422-0062BC55E249}" type="slidenum">
              <a:rPr lang="fr-FR" noProof="1" smtClean="0"/>
              <a:t>5</a:t>
            </a:fld>
            <a:endParaRPr lang="fr-FR" noProof="1"/>
          </a:p>
        </p:txBody>
      </p:sp>
    </p:spTree>
    <p:extLst>
      <p:ext uri="{BB962C8B-B14F-4D97-AF65-F5344CB8AC3E}">
        <p14:creationId xmlns:p14="http://schemas.microsoft.com/office/powerpoint/2010/main" val="15766458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F61EA0F-A667-4B49-8422-0062BC55E249}" type="slidenum">
              <a:rPr lang="fr-FR" noProof="1" smtClean="0"/>
              <a:t>9</a:t>
            </a:fld>
            <a:endParaRPr lang="fr-FR" noProof="1"/>
          </a:p>
        </p:txBody>
      </p:sp>
    </p:spTree>
    <p:extLst>
      <p:ext uri="{BB962C8B-B14F-4D97-AF65-F5344CB8AC3E}">
        <p14:creationId xmlns:p14="http://schemas.microsoft.com/office/powerpoint/2010/main" val="34429659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 bwMode="blackWhite">
          <a:xfrm>
            <a:off x="604433" y="1360271"/>
            <a:ext cx="10983133" cy="4564835"/>
          </a:xfrm>
          <a:prstGeom prst="rect">
            <a:avLst/>
          </a:prstGeom>
          <a:solidFill>
            <a:srgbClr val="412473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sz="1800" noProof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 noProof="0" dirty="0"/>
              <a:t>Modifiez le style du titre</a:t>
            </a:r>
          </a:p>
        </p:txBody>
      </p:sp>
      <p:pic>
        <p:nvPicPr>
          <p:cNvPr id="4" name="Picture 2" descr="Centre d'Energétique et de Thermique de Lyon - UMR 5008 CETHIL - Ingénierie  at Lyon">
            <a:extLst>
              <a:ext uri="{FF2B5EF4-FFF2-40B4-BE49-F238E27FC236}">
                <a16:creationId xmlns:a16="http://schemas.microsoft.com/office/drawing/2014/main" id="{DB11FA73-B098-463E-9150-B63D3F00BE2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372" y="568822"/>
            <a:ext cx="2112233" cy="57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Accueil">
            <a:extLst>
              <a:ext uri="{FF2B5EF4-FFF2-40B4-BE49-F238E27FC236}">
                <a16:creationId xmlns:a16="http://schemas.microsoft.com/office/drawing/2014/main" id="{6362009F-09D4-46A1-ABA8-411E86B5DB0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372" y="6041399"/>
            <a:ext cx="509134" cy="495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4274B5C6-F364-4F67-9B3C-D3CE2ECC328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845601" y="710122"/>
            <a:ext cx="310553" cy="428349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AB656BD3-E33E-4DF4-9895-5ABC5FDD7A99}"/>
              </a:ext>
            </a:extLst>
          </p:cNvPr>
          <p:cNvSpPr txBox="1"/>
          <p:nvPr userDrawn="1"/>
        </p:nvSpPr>
        <p:spPr>
          <a:xfrm>
            <a:off x="2705109" y="450487"/>
            <a:ext cx="8812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>
                <a:solidFill>
                  <a:schemeClr val="bg2">
                    <a:lumMod val="25000"/>
                  </a:schemeClr>
                </a:solidFill>
              </a:rPr>
              <a:t>BHEE</a:t>
            </a:r>
          </a:p>
        </p:txBody>
      </p:sp>
      <p:cxnSp>
        <p:nvCxnSpPr>
          <p:cNvPr id="8" name="Connecteur droit 11">
            <a:extLst>
              <a:ext uri="{FF2B5EF4-FFF2-40B4-BE49-F238E27FC236}">
                <a16:creationId xmlns:a16="http://schemas.microsoft.com/office/drawing/2014/main" id="{635BF8D7-1D28-476C-96EB-C9C053189F74}"/>
              </a:ext>
            </a:extLst>
          </p:cNvPr>
          <p:cNvCxnSpPr/>
          <p:nvPr userDrawn="1"/>
        </p:nvCxnSpPr>
        <p:spPr>
          <a:xfrm>
            <a:off x="604434" y="1196392"/>
            <a:ext cx="10983132" cy="0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8549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 8"/>
          <p:cNvSpPr/>
          <p:nvPr userDrawn="1"/>
        </p:nvSpPr>
        <p:spPr>
          <a:xfrm>
            <a:off x="256032" y="265176"/>
            <a:ext cx="11683049" cy="6332433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ctr" rtl="0"/>
            <a:endParaRPr lang="fr-FR" sz="1800" noProof="0"/>
          </a:p>
        </p:txBody>
      </p:sp>
      <p:cxnSp>
        <p:nvCxnSpPr>
          <p:cNvPr id="12" name="Connecteur droit 11"/>
          <p:cNvCxnSpPr/>
          <p:nvPr userDrawn="1"/>
        </p:nvCxnSpPr>
        <p:spPr>
          <a:xfrm>
            <a:off x="604434" y="1196392"/>
            <a:ext cx="10983132" cy="0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521207" y="448056"/>
            <a:ext cx="6877119" cy="640080"/>
          </a:xfrm>
        </p:spPr>
        <p:txBody>
          <a:bodyPr rtlCol="0" anchor="b" anchorCtr="0">
            <a:normAutofit/>
          </a:bodyPr>
          <a:lstStyle>
            <a:lvl1pPr>
              <a:defRPr sz="28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pPr rtl="0"/>
            <a:r>
              <a:rPr lang="fr-FR" noProof="0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0" hasCustomPrompt="1"/>
          </p:nvPr>
        </p:nvSpPr>
        <p:spPr>
          <a:xfrm>
            <a:off x="539496" y="1435608"/>
            <a:ext cx="4416552" cy="3977640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lang="en-US"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marL="0" lvl="0" indent="0" rtl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fr-FR" noProof="0"/>
              <a:t>Modifiez les styles du texte du masque</a:t>
            </a:r>
          </a:p>
          <a:p>
            <a:pPr marL="0" lvl="1" indent="0" rtl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fr-FR" noProof="0"/>
              <a:t>Deuxième niveau</a:t>
            </a:r>
          </a:p>
          <a:p>
            <a:pPr marL="0" lvl="2" indent="0" rtl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fr-FR" noProof="0"/>
              <a:t>Troisième niveau</a:t>
            </a:r>
          </a:p>
          <a:p>
            <a:pPr marL="0" lvl="3" indent="0" rtl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fr-FR" noProof="0"/>
              <a:t>Quatrième niveau</a:t>
            </a:r>
          </a:p>
          <a:p>
            <a:pPr marL="0" lvl="4" indent="0" rtl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fr-FR" noProof="0"/>
              <a:t>Cinquième niveau</a:t>
            </a:r>
          </a:p>
        </p:txBody>
      </p:sp>
      <p:sp>
        <p:nvSpPr>
          <p:cNvPr id="6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39496" y="6203952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rtl="0"/>
            <a:fld id="{C73494C7-0BEE-43B8-90F1-00BBA5045965}" type="datetime1">
              <a:rPr lang="fr-FR" noProof="0" smtClean="0"/>
              <a:t>16/05/2022</a:t>
            </a:fld>
            <a:endParaRPr lang="fr-FR" noProof="0"/>
          </a:p>
        </p:txBody>
      </p:sp>
      <p:sp>
        <p:nvSpPr>
          <p:cNvPr id="7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648200" y="62039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rtl="0"/>
            <a:endParaRPr lang="fr-FR" noProof="0"/>
          </a:p>
        </p:txBody>
      </p:sp>
      <p:sp>
        <p:nvSpPr>
          <p:cNvPr id="8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371926" y="6203952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rtl="0"/>
            <a:fld id="{9860EDB8-5305-433F-BE41-D7A86D811DB3}" type="slidenum">
              <a:rPr lang="fr-FR" noProof="0" smtClean="0"/>
              <a:pPr/>
              <a:t>‹N°›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2185836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254951" y="262784"/>
            <a:ext cx="11683049" cy="6332433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sz="1800" noProof="0"/>
          </a:p>
        </p:txBody>
      </p:sp>
      <p:sp>
        <p:nvSpPr>
          <p:cNvPr id="10" name="Rectangle 9"/>
          <p:cNvSpPr/>
          <p:nvPr userDrawn="1"/>
        </p:nvSpPr>
        <p:spPr bwMode="blackWhite">
          <a:xfrm>
            <a:off x="254950" y="262785"/>
            <a:ext cx="11682101" cy="1713500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sz="1800" noProof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21208" y="936424"/>
            <a:ext cx="6876288" cy="640080"/>
          </a:xfrm>
        </p:spPr>
        <p:txBody>
          <a:bodyPr rtlCol="0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pPr rtl="0"/>
            <a:r>
              <a:rPr lang="fr-FR" noProof="0"/>
              <a:t>Modifiez le style du titre</a:t>
            </a:r>
          </a:p>
        </p:txBody>
      </p:sp>
      <p:sp>
        <p:nvSpPr>
          <p:cNvPr id="7" name="Espace réservé du contenu 6"/>
          <p:cNvSpPr>
            <a:spLocks noGrp="1"/>
          </p:cNvSpPr>
          <p:nvPr>
            <p:ph sz="quarter" idx="13" hasCustomPrompt="1"/>
          </p:nvPr>
        </p:nvSpPr>
        <p:spPr>
          <a:xfrm>
            <a:off x="539496" y="2560320"/>
            <a:ext cx="9445752" cy="3977640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24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  <a:lvl2pPr>
              <a:def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marL="0" lvl="0" indent="0" rtl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fr-FR" noProof="0"/>
              <a:t>Modifiez les styles du texte</a:t>
            </a:r>
          </a:p>
          <a:p>
            <a:pPr marL="0" lvl="1" indent="0" rtl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fr-FR" noProof="0"/>
              <a:t>Deuxième niveau</a:t>
            </a:r>
          </a:p>
          <a:p>
            <a:pPr marL="0" lvl="2" indent="0" rtl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fr-FR" noProof="0"/>
              <a:t>Troisième niveau</a:t>
            </a:r>
          </a:p>
          <a:p>
            <a:pPr marL="0" lvl="3" indent="0" rtl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fr-FR" noProof="0"/>
              <a:t>Quatrième niveau</a:t>
            </a:r>
          </a:p>
          <a:p>
            <a:pPr marL="0" lvl="4" indent="0" rtl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fr-FR" noProof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13356555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5BC61AC-2F4A-474E-8241-D82C756B8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8" y="448056"/>
            <a:ext cx="6876288" cy="64008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27E8C62-B0B9-40B7-8883-0D2344A426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496" y="1435608"/>
            <a:ext cx="4416552" cy="397764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2C11290-88AB-4A41-86B2-5FED3F8741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C52F3-5C8F-4AD6-BE4E-D4DD9A3C7F1E}" type="datetime1">
              <a:rPr lang="fr-FR" smtClean="0"/>
              <a:t>18/05/2022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C52AFC6-1959-4B86-BBAB-C6CACD06A5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C6821CB-6676-4506-9426-E59519F556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EFC4C-4766-4B55-8A00-29738495EC5F}" type="slidenum">
              <a:rPr lang="fr-FR" smtClean="0"/>
              <a:t>‹N°›</a:t>
            </a:fld>
            <a:endParaRPr lang="fr-FR"/>
          </a:p>
        </p:txBody>
      </p:sp>
      <p:cxnSp>
        <p:nvCxnSpPr>
          <p:cNvPr id="7" name="Connecteur droit 11">
            <a:extLst>
              <a:ext uri="{FF2B5EF4-FFF2-40B4-BE49-F238E27FC236}">
                <a16:creationId xmlns:a16="http://schemas.microsoft.com/office/drawing/2014/main" id="{C7A3F2E7-7AD5-45D0-AD3F-784791E14255}"/>
              </a:ext>
            </a:extLst>
          </p:cNvPr>
          <p:cNvCxnSpPr/>
          <p:nvPr userDrawn="1"/>
        </p:nvCxnSpPr>
        <p:spPr>
          <a:xfrm>
            <a:off x="604434" y="1196392"/>
            <a:ext cx="10983132" cy="0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78474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 6"/>
          <p:cNvSpPr/>
          <p:nvPr userDrawn="1"/>
        </p:nvSpPr>
        <p:spPr>
          <a:xfrm>
            <a:off x="254475" y="262783"/>
            <a:ext cx="11683049" cy="6332433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ctr" rtl="0"/>
            <a:endParaRPr lang="fr-FR" sz="1800" noProof="0"/>
          </a:p>
        </p:txBody>
      </p:sp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21208" y="448056"/>
            <a:ext cx="6876288" cy="64008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pPr rtl="0"/>
            <a:r>
              <a:rPr lang="fr-FR" noProof="0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39496" y="1435608"/>
            <a:ext cx="4416552" cy="39776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fr-FR" noProof="0"/>
              <a:t>Modifiez les styles du texte du masque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39496" y="6203952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rtl="0"/>
            <a:fld id="{C5A5EDB1-43D6-4E7A-A9B3-D7EB28246B3B}" type="datetime1">
              <a:rPr lang="fr-FR" noProof="0" smtClean="0"/>
              <a:t>16/05/2022</a:t>
            </a:fld>
            <a:endParaRPr lang="fr-FR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648200" y="62039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rtl="0"/>
            <a:endParaRPr lang="fr-FR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375904" y="6203952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rtl="0"/>
            <a:fld id="{9860EDB8-5305-433F-BE41-D7A86D811DB3}" type="slidenum">
              <a:rPr lang="fr-FR" noProof="0" smtClean="0"/>
              <a:pPr/>
              <a:t>‹N°›</a:t>
            </a:fld>
            <a:endParaRPr lang="fr-FR" noProof="0"/>
          </a:p>
        </p:txBody>
      </p:sp>
      <p:cxnSp>
        <p:nvCxnSpPr>
          <p:cNvPr id="8" name="Connecteur droit 7"/>
          <p:cNvCxnSpPr/>
          <p:nvPr userDrawn="1"/>
        </p:nvCxnSpPr>
        <p:spPr>
          <a:xfrm>
            <a:off x="604434" y="1196392"/>
            <a:ext cx="10983132" cy="0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6754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spcAft>
          <a:spcPts val="1200"/>
        </a:spcAft>
        <a:buFontTx/>
        <a:buNone/>
        <a:defRPr lang="en-US" sz="1200" kern="1200" dirty="0">
          <a:solidFill>
            <a:schemeClr val="tx1"/>
          </a:solidFill>
          <a:latin typeface="+mn-lt"/>
          <a:ea typeface="+mn-ea"/>
          <a:cs typeface="+mn-cs"/>
        </a:defRPr>
      </a:lvl1pPr>
      <a:lvl2pPr marL="228600" indent="-228600" algn="l" defTabSz="914400" rtl="0" eaLnBrk="1" latinLnBrk="0" hangingPunct="1">
        <a:lnSpc>
          <a:spcPct val="15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en-US" sz="1200" kern="1200" dirty="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5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en-US" sz="1200" kern="1200" dirty="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lnSpc>
          <a:spcPct val="15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en-US" sz="1200" kern="1200" dirty="0" smtClean="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28600" algn="l" defTabSz="914400" rtl="0" eaLnBrk="1" latinLnBrk="0" hangingPunct="1">
        <a:lnSpc>
          <a:spcPct val="15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en-US" sz="1200" kern="1200" dirty="0" smtClean="0">
          <a:solidFill>
            <a:schemeClr val="tx1"/>
          </a:solidFill>
          <a:latin typeface="+mn-lt"/>
          <a:ea typeface="+mn-ea"/>
          <a:cs typeface="+mn-cs"/>
        </a:defRPr>
      </a:lvl5pPr>
      <a:lvl6pPr marL="2057400" indent="-228600" algn="l" defTabSz="914400" rtl="0" eaLnBrk="1" latinLnBrk="0" hangingPunct="1">
        <a:lnSpc>
          <a:spcPct val="15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en-US" sz="1200" kern="1200" dirty="0" smtClean="0">
          <a:solidFill>
            <a:schemeClr val="tx1"/>
          </a:solidFill>
          <a:latin typeface="+mn-lt"/>
          <a:ea typeface="+mn-ea"/>
          <a:cs typeface="+mn-cs"/>
        </a:defRPr>
      </a:lvl6pPr>
      <a:lvl7pPr marL="2514600" indent="-228600" algn="l" defTabSz="914400" rtl="0" eaLnBrk="1" latinLnBrk="0" hangingPunct="1">
        <a:lnSpc>
          <a:spcPct val="15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en-US" sz="1200" kern="1200" dirty="0" smtClean="0">
          <a:solidFill>
            <a:schemeClr val="tx1"/>
          </a:solidFill>
          <a:latin typeface="+mn-lt"/>
          <a:ea typeface="+mn-ea"/>
          <a:cs typeface="+mn-cs"/>
        </a:defRPr>
      </a:lvl7pPr>
      <a:lvl8pPr marL="2971800" indent="-228600" algn="l" defTabSz="914400" rtl="0" eaLnBrk="1" latinLnBrk="0" hangingPunct="1">
        <a:lnSpc>
          <a:spcPct val="15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en-US" sz="1200" kern="1200" dirty="0" smtClean="0">
          <a:solidFill>
            <a:schemeClr val="tx1"/>
          </a:solidFill>
          <a:latin typeface="+mn-lt"/>
          <a:ea typeface="+mn-ea"/>
          <a:cs typeface="+mn-cs"/>
        </a:defRPr>
      </a:lvl8pPr>
      <a:lvl9pPr marL="34290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54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8.png"/><Relationship Id="rId4" Type="http://schemas.openxmlformats.org/officeDocument/2006/relationships/image" Target="../media/image57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jp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jp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13" Type="http://schemas.openxmlformats.org/officeDocument/2006/relationships/image" Target="../media/image14.png"/><Relationship Id="rId18" Type="http://schemas.openxmlformats.org/officeDocument/2006/relationships/image" Target="../media/image19.svg"/><Relationship Id="rId3" Type="http://schemas.openxmlformats.org/officeDocument/2006/relationships/image" Target="../media/image4.png"/><Relationship Id="rId21" Type="http://schemas.openxmlformats.org/officeDocument/2006/relationships/image" Target="../media/image22.png"/><Relationship Id="rId7" Type="http://schemas.openxmlformats.org/officeDocument/2006/relationships/image" Target="../media/image8.png"/><Relationship Id="rId12" Type="http://schemas.openxmlformats.org/officeDocument/2006/relationships/image" Target="../media/image13.svg"/><Relationship Id="rId17" Type="http://schemas.openxmlformats.org/officeDocument/2006/relationships/image" Target="../media/image18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7.svg"/><Relationship Id="rId20" Type="http://schemas.openxmlformats.org/officeDocument/2006/relationships/image" Target="../media/image21.sv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sv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10" Type="http://schemas.openxmlformats.org/officeDocument/2006/relationships/image" Target="../media/image11.svg"/><Relationship Id="rId19" Type="http://schemas.openxmlformats.org/officeDocument/2006/relationships/image" Target="../media/image20.png"/><Relationship Id="rId4" Type="http://schemas.openxmlformats.org/officeDocument/2006/relationships/image" Target="../media/image5.svg"/><Relationship Id="rId9" Type="http://schemas.openxmlformats.org/officeDocument/2006/relationships/image" Target="../media/image10.png"/><Relationship Id="rId14" Type="http://schemas.openxmlformats.org/officeDocument/2006/relationships/image" Target="../media/image15.svg"/><Relationship Id="rId22" Type="http://schemas.openxmlformats.org/officeDocument/2006/relationships/image" Target="../media/image23.sv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7.svg"/><Relationship Id="rId5" Type="http://schemas.openxmlformats.org/officeDocument/2006/relationships/image" Target="../media/image26.png"/><Relationship Id="rId10" Type="http://schemas.openxmlformats.org/officeDocument/2006/relationships/image" Target="../media/image31.png"/><Relationship Id="rId4" Type="http://schemas.openxmlformats.org/officeDocument/2006/relationships/image" Target="../media/image25.svg"/><Relationship Id="rId9" Type="http://schemas.openxmlformats.org/officeDocument/2006/relationships/image" Target="../media/image3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png"/><Relationship Id="rId3" Type="http://schemas.openxmlformats.org/officeDocument/2006/relationships/image" Target="../media/image58.png"/><Relationship Id="rId7" Type="http://schemas.openxmlformats.org/officeDocument/2006/relationships/image" Target="../media/image62.png"/><Relationship Id="rId12" Type="http://schemas.openxmlformats.org/officeDocument/2006/relationships/image" Target="../media/image67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1.png"/><Relationship Id="rId11" Type="http://schemas.openxmlformats.org/officeDocument/2006/relationships/image" Target="../media/image66.png"/><Relationship Id="rId5" Type="http://schemas.openxmlformats.org/officeDocument/2006/relationships/image" Target="../media/image60.png"/><Relationship Id="rId10" Type="http://schemas.openxmlformats.org/officeDocument/2006/relationships/image" Target="../media/image65.png"/><Relationship Id="rId4" Type="http://schemas.openxmlformats.org/officeDocument/2006/relationships/image" Target="../media/image59.png"/><Relationship Id="rId9" Type="http://schemas.openxmlformats.org/officeDocument/2006/relationships/image" Target="../media/image6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13" Type="http://schemas.openxmlformats.org/officeDocument/2006/relationships/image" Target="../media/image44.svg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12" Type="http://schemas.openxmlformats.org/officeDocument/2006/relationships/image" Target="../media/image43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7.png"/><Relationship Id="rId11" Type="http://schemas.openxmlformats.org/officeDocument/2006/relationships/image" Target="../media/image42.png"/><Relationship Id="rId5" Type="http://schemas.openxmlformats.org/officeDocument/2006/relationships/image" Target="../media/image36.png"/><Relationship Id="rId15" Type="http://schemas.openxmlformats.org/officeDocument/2006/relationships/image" Target="../media/image27.svg"/><Relationship Id="rId10" Type="http://schemas.openxmlformats.org/officeDocument/2006/relationships/image" Target="../media/image41.png"/><Relationship Id="rId4" Type="http://schemas.openxmlformats.org/officeDocument/2006/relationships/image" Target="../media/image35.png"/><Relationship Id="rId9" Type="http://schemas.openxmlformats.org/officeDocument/2006/relationships/image" Target="../media/image40.png"/><Relationship Id="rId14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 1"/>
          <p:cNvSpPr>
            <a:spLocks noGrp="1"/>
          </p:cNvSpPr>
          <p:nvPr>
            <p:ph type="ctrTitle"/>
          </p:nvPr>
        </p:nvSpPr>
        <p:spPr>
          <a:xfrm>
            <a:off x="887892" y="1762391"/>
            <a:ext cx="10515600" cy="2869511"/>
          </a:xfrm>
        </p:spPr>
        <p:txBody>
          <a:bodyPr rtlCol="0" anchor="ctr" anchorCtr="0">
            <a:normAutofit fontScale="90000"/>
          </a:bodyPr>
          <a:lstStyle/>
          <a:p>
            <a:r>
              <a:rPr lang="fr-FR" sz="4400" dirty="0">
                <a:solidFill>
                  <a:schemeClr val="bg1"/>
                </a:solidFill>
              </a:rPr>
              <a:t>Modélisation couplée intérieur et extérieur du bâtiment pour l’étude des ambiances vécues en période de surchauffe urbaine</a:t>
            </a:r>
            <a:br>
              <a:rPr lang="fr-FR" sz="4800" dirty="0">
                <a:solidFill>
                  <a:schemeClr val="bg1"/>
                </a:solidFill>
              </a:rPr>
            </a:br>
            <a:br>
              <a:rPr lang="fr-FR" sz="2400" dirty="0">
                <a:solidFill>
                  <a:schemeClr val="bg1"/>
                </a:solidFill>
              </a:rPr>
            </a:br>
            <a:endParaRPr lang="fr-FR" sz="4800" b="1" dirty="0">
              <a:solidFill>
                <a:schemeClr val="bg1"/>
              </a:solidFill>
            </a:endParaRPr>
          </a:p>
        </p:txBody>
      </p:sp>
      <p:sp>
        <p:nvSpPr>
          <p:cNvPr id="3" name="Sous-titre 2"/>
          <p:cNvSpPr>
            <a:spLocks noGrp="1"/>
          </p:cNvSpPr>
          <p:nvPr>
            <p:ph type="subTitle" idx="4294967295"/>
          </p:nvPr>
        </p:nvSpPr>
        <p:spPr>
          <a:xfrm>
            <a:off x="1160205" y="5521096"/>
            <a:ext cx="8982075" cy="1137793"/>
          </a:xfrm>
        </p:spPr>
        <p:txBody>
          <a:bodyPr rtlCol="0">
            <a:normAutofit/>
          </a:bodyPr>
          <a:lstStyle/>
          <a:p>
            <a:pPr marL="0" indent="0" rtl="0">
              <a:buNone/>
            </a:pPr>
            <a:endParaRPr lang="fr-FR" sz="1600" b="1" dirty="0">
              <a:solidFill>
                <a:srgbClr val="412473"/>
              </a:solidFill>
              <a:latin typeface="+mj-lt"/>
            </a:endParaRPr>
          </a:p>
          <a:p>
            <a:pPr marL="0" indent="0" rtl="0">
              <a:buNone/>
            </a:pPr>
            <a:r>
              <a:rPr lang="fr-FR" sz="1600" b="1" dirty="0">
                <a:solidFill>
                  <a:srgbClr val="412473"/>
                </a:solidFill>
                <a:latin typeface="+mj-lt"/>
              </a:rPr>
              <a:t>Conférence IBPSA France 2022 – Chalons en Champagne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BEB5C62B-E2E7-437D-8BB2-F5DBA9A70AD3}"/>
              </a:ext>
            </a:extLst>
          </p:cNvPr>
          <p:cNvSpPr txBox="1"/>
          <p:nvPr/>
        </p:nvSpPr>
        <p:spPr>
          <a:xfrm>
            <a:off x="961347" y="3790481"/>
            <a:ext cx="3253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>
                <a:solidFill>
                  <a:schemeClr val="bg1"/>
                </a:solidFill>
              </a:rPr>
              <a:t>Intervenante </a:t>
            </a:r>
            <a:r>
              <a:rPr lang="fr-FR" sz="1400" b="1" i="1" dirty="0">
                <a:solidFill>
                  <a:schemeClr val="bg1"/>
                </a:solidFill>
              </a:rPr>
              <a:t>	</a:t>
            </a:r>
          </a:p>
          <a:p>
            <a:r>
              <a:rPr lang="fr-FR" sz="1400" dirty="0">
                <a:solidFill>
                  <a:schemeClr val="bg1"/>
                </a:solidFill>
              </a:rPr>
              <a:t>Flavia Barone</a:t>
            </a:r>
          </a:p>
          <a:p>
            <a:endParaRPr lang="fr-FR" sz="1400" i="1" dirty="0">
              <a:solidFill>
                <a:schemeClr val="bg1"/>
              </a:solidFill>
            </a:endParaRPr>
          </a:p>
          <a:p>
            <a:r>
              <a:rPr lang="fr-FR" sz="1400" i="1" dirty="0">
                <a:solidFill>
                  <a:schemeClr val="bg1"/>
                </a:solidFill>
                <a:latin typeface="Calibri" panose="020F0502020204030204"/>
              </a:rPr>
              <a:t>flavia.barone@insa-lyon.fr</a:t>
            </a:r>
            <a:endParaRPr lang="fr-FR" sz="1400" dirty="0">
              <a:solidFill>
                <a:schemeClr val="bg1"/>
              </a:solidFill>
              <a:latin typeface="Calibri" panose="020F0502020204030204"/>
            </a:endParaRPr>
          </a:p>
          <a:p>
            <a:endParaRPr lang="fr-FR" sz="1400" i="1" dirty="0">
              <a:solidFill>
                <a:schemeClr val="bg1"/>
              </a:solidFill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D7218F06-0EF7-4FAC-B83B-0525EEA596D3}"/>
              </a:ext>
            </a:extLst>
          </p:cNvPr>
          <p:cNvSpPr txBox="1"/>
          <p:nvPr/>
        </p:nvSpPr>
        <p:spPr>
          <a:xfrm>
            <a:off x="6660185" y="3734138"/>
            <a:ext cx="4991935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>
                <a:solidFill>
                  <a:schemeClr val="bg1"/>
                </a:solidFill>
              </a:rPr>
              <a:t>Auteurs</a:t>
            </a:r>
            <a:r>
              <a:rPr lang="fr-FR" sz="1400" b="1" i="1" dirty="0">
                <a:solidFill>
                  <a:schemeClr val="bg1"/>
                </a:solidFill>
              </a:rPr>
              <a:t>	</a:t>
            </a:r>
          </a:p>
          <a:p>
            <a:pPr hangingPunct="0">
              <a:spcAft>
                <a:spcPts val="2400"/>
              </a:spcAft>
            </a:pPr>
            <a:r>
              <a:rPr lang="fr-FR" sz="1400" dirty="0">
                <a:solidFill>
                  <a:schemeClr val="bg1"/>
                </a:solidFill>
                <a:ea typeface="Times New Roman" panose="02020603050405020304" pitchFamily="18" charset="0"/>
                <a:cs typeface="Segoe UI" panose="020B0502040204020203" pitchFamily="34" charset="0"/>
              </a:rPr>
              <a:t>Flavia Barone </a:t>
            </a:r>
            <a:r>
              <a:rPr lang="fr-FR" sz="1400" baseline="30000" dirty="0">
                <a:solidFill>
                  <a:schemeClr val="bg1"/>
                </a:solidFill>
                <a:ea typeface="Times New Roman" panose="02020603050405020304" pitchFamily="18" charset="0"/>
                <a:cs typeface="Segoe UI" panose="020B0502040204020203" pitchFamily="34" charset="0"/>
              </a:rPr>
              <a:t>12</a:t>
            </a:r>
            <a:r>
              <a:rPr lang="fr-FR" sz="1400" dirty="0">
                <a:solidFill>
                  <a:schemeClr val="bg1"/>
                </a:solidFill>
                <a:ea typeface="Times New Roman" panose="02020603050405020304" pitchFamily="18" charset="0"/>
                <a:cs typeface="Segoe UI" panose="020B0502040204020203" pitchFamily="34" charset="0"/>
              </a:rPr>
              <a:t>, Lucie Merlier</a:t>
            </a:r>
            <a:r>
              <a:rPr lang="fr-FR" sz="1400" baseline="30000" dirty="0">
                <a:solidFill>
                  <a:schemeClr val="bg1"/>
                </a:solidFill>
                <a:ea typeface="Times New Roman" panose="02020603050405020304" pitchFamily="18" charset="0"/>
                <a:cs typeface="Segoe UI" panose="020B0502040204020203" pitchFamily="34" charset="0"/>
              </a:rPr>
              <a:t>12</a:t>
            </a:r>
            <a:r>
              <a:rPr lang="fr-FR" sz="1400" dirty="0">
                <a:solidFill>
                  <a:schemeClr val="bg1"/>
                </a:solidFill>
                <a:ea typeface="Times New Roman" panose="02020603050405020304" pitchFamily="18" charset="0"/>
                <a:cs typeface="Segoe UI" panose="020B0502040204020203" pitchFamily="34" charset="0"/>
              </a:rPr>
              <a:t>, Frédéric Kuznik</a:t>
            </a:r>
            <a:r>
              <a:rPr lang="fr-FR" sz="1400" baseline="30000" dirty="0">
                <a:solidFill>
                  <a:schemeClr val="bg1"/>
                </a:solidFill>
                <a:ea typeface="Times New Roman" panose="02020603050405020304" pitchFamily="18" charset="0"/>
                <a:cs typeface="Segoe UI" panose="020B0502040204020203" pitchFamily="34" charset="0"/>
              </a:rPr>
              <a:t>12</a:t>
            </a:r>
            <a:r>
              <a:rPr lang="fr-FR" sz="1400" dirty="0">
                <a:solidFill>
                  <a:schemeClr val="bg1"/>
                </a:solidFill>
                <a:ea typeface="Times New Roman" panose="02020603050405020304" pitchFamily="18" charset="0"/>
                <a:cs typeface="Segoe UI" panose="020B0502040204020203" pitchFamily="34" charset="0"/>
              </a:rPr>
              <a:t>, Mathias Bouquerel</a:t>
            </a:r>
            <a:r>
              <a:rPr lang="fr-FR" sz="1400" baseline="30000" dirty="0">
                <a:solidFill>
                  <a:schemeClr val="bg1"/>
                </a:solidFill>
                <a:ea typeface="Times New Roman" panose="02020603050405020304" pitchFamily="18" charset="0"/>
                <a:cs typeface="Segoe UI" panose="020B0502040204020203" pitchFamily="34" charset="0"/>
              </a:rPr>
              <a:t>23</a:t>
            </a:r>
            <a:endParaRPr lang="fr-FR" sz="1400" dirty="0">
              <a:solidFill>
                <a:schemeClr val="bg1"/>
              </a:solidFill>
              <a:ea typeface="Times New Roman" panose="02020603050405020304" pitchFamily="18" charset="0"/>
              <a:cs typeface="Segoe UI" panose="020B0502040204020203" pitchFamily="34" charset="0"/>
            </a:endParaRPr>
          </a:p>
          <a:p>
            <a:pPr hangingPunct="0"/>
            <a:r>
              <a:rPr lang="fr-FR" sz="1400" baseline="30000" dirty="0">
                <a:solidFill>
                  <a:schemeClr val="bg1"/>
                </a:solidFill>
              </a:rPr>
              <a:t>1</a:t>
            </a:r>
            <a:r>
              <a:rPr lang="fr-FR" sz="1400" dirty="0">
                <a:solidFill>
                  <a:schemeClr val="bg1"/>
                </a:solidFill>
              </a:rPr>
              <a:t>Univ Lyon, CNRS, INSA-Lyon, Université Claude Bernard Lyon 1, CETHIL UMR5008, F-69621, Villeurbanne, France</a:t>
            </a:r>
          </a:p>
          <a:p>
            <a:pPr hangingPunct="0"/>
            <a:r>
              <a:rPr lang="fr-FR" sz="1400" baseline="30000" dirty="0">
                <a:solidFill>
                  <a:schemeClr val="bg1"/>
                </a:solidFill>
              </a:rPr>
              <a:t>2</a:t>
            </a:r>
            <a:r>
              <a:rPr lang="fr-FR" sz="1400" dirty="0">
                <a:solidFill>
                  <a:schemeClr val="bg1"/>
                </a:solidFill>
              </a:rPr>
              <a:t> BHEE Bâtiment Haute Efficacité Energétique, Laboratoire en commun entre EDF R&amp;D et le CETHIL, Villeurbanne, France</a:t>
            </a:r>
          </a:p>
          <a:p>
            <a:r>
              <a:rPr lang="fr-FR" sz="1400" baseline="30000" dirty="0">
                <a:solidFill>
                  <a:schemeClr val="bg1"/>
                </a:solidFill>
              </a:rPr>
              <a:t>3</a:t>
            </a:r>
            <a:r>
              <a:rPr lang="fr-FR" sz="1400" dirty="0">
                <a:solidFill>
                  <a:schemeClr val="bg1"/>
                </a:solidFill>
              </a:rPr>
              <a:t>EDF R&amp;D, Moret-Loing-et-Orvanne, France </a:t>
            </a:r>
            <a:endParaRPr lang="fr-FR" sz="14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18077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05A823F-8F38-4615-887C-5F281443D6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7" y="448056"/>
            <a:ext cx="9792831" cy="640080"/>
          </a:xfrm>
        </p:spPr>
        <p:txBody>
          <a:bodyPr>
            <a:normAutofit/>
          </a:bodyPr>
          <a:lstStyle/>
          <a:p>
            <a:r>
              <a:rPr lang="fr-FR" dirty="0"/>
              <a:t>Premiers résultats sur 2 simulations : configuration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5B7000FA-F858-4E14-ACC1-9481F77A27F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423" r="19689"/>
          <a:stretch/>
        </p:blipFill>
        <p:spPr>
          <a:xfrm>
            <a:off x="5876657" y="1842947"/>
            <a:ext cx="5535561" cy="1395885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1FEE67AF-335B-4B43-9AC4-0AFDDEEAF3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76657" y="3511160"/>
            <a:ext cx="5495151" cy="957413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CD80263E-4DFC-41AD-B57F-406409CEC7B2}"/>
              </a:ext>
            </a:extLst>
          </p:cNvPr>
          <p:cNvSpPr txBox="1"/>
          <p:nvPr/>
        </p:nvSpPr>
        <p:spPr>
          <a:xfrm>
            <a:off x="521208" y="1335123"/>
            <a:ext cx="75215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7030A0"/>
                </a:solidFill>
              </a:rPr>
              <a:t>Test du modèle sur une configuration de résidence des années ‘90 </a:t>
            </a:r>
          </a:p>
        </p:txBody>
      </p:sp>
      <p:sp>
        <p:nvSpPr>
          <p:cNvPr id="10" name="Flèche : droite 9">
            <a:extLst>
              <a:ext uri="{FF2B5EF4-FFF2-40B4-BE49-F238E27FC236}">
                <a16:creationId xmlns:a16="http://schemas.microsoft.com/office/drawing/2014/main" id="{E89616CF-FE9E-4CAA-8F0E-6885D49B44C2}"/>
              </a:ext>
            </a:extLst>
          </p:cNvPr>
          <p:cNvSpPr/>
          <p:nvPr/>
        </p:nvSpPr>
        <p:spPr>
          <a:xfrm rot="2114039">
            <a:off x="9324653" y="4792936"/>
            <a:ext cx="442426" cy="281178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/>
          </a:p>
        </p:txBody>
      </p:sp>
      <p:sp>
        <p:nvSpPr>
          <p:cNvPr id="11" name="Flèche : droite 10">
            <a:extLst>
              <a:ext uri="{FF2B5EF4-FFF2-40B4-BE49-F238E27FC236}">
                <a16:creationId xmlns:a16="http://schemas.microsoft.com/office/drawing/2014/main" id="{16117971-DEFC-47EA-B909-72D3F6E636C7}"/>
              </a:ext>
            </a:extLst>
          </p:cNvPr>
          <p:cNvSpPr/>
          <p:nvPr/>
        </p:nvSpPr>
        <p:spPr>
          <a:xfrm rot="18573613" flipH="1" flipV="1">
            <a:off x="6959057" y="4777279"/>
            <a:ext cx="411991" cy="262656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81D6EF91-B39F-43EA-A159-3D5213784A47}"/>
              </a:ext>
            </a:extLst>
          </p:cNvPr>
          <p:cNvSpPr txBox="1"/>
          <p:nvPr/>
        </p:nvSpPr>
        <p:spPr>
          <a:xfrm>
            <a:off x="5201127" y="5153545"/>
            <a:ext cx="244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Simulation S1</a:t>
            </a:r>
            <a:r>
              <a:rPr lang="fr-FR" dirty="0"/>
              <a:t> 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9BDF8153-7588-49C2-A67B-A45B0A7EC607}"/>
              </a:ext>
            </a:extLst>
          </p:cNvPr>
          <p:cNvSpPr txBox="1"/>
          <p:nvPr/>
        </p:nvSpPr>
        <p:spPr>
          <a:xfrm>
            <a:off x="8947241" y="5136061"/>
            <a:ext cx="19119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Simulation S2</a:t>
            </a:r>
            <a:r>
              <a:rPr lang="fr-FR" dirty="0"/>
              <a:t> 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8AD4D748-EBD5-4FC5-BD55-F90D009641D2}"/>
              </a:ext>
            </a:extLst>
          </p:cNvPr>
          <p:cNvSpPr txBox="1"/>
          <p:nvPr/>
        </p:nvSpPr>
        <p:spPr>
          <a:xfrm>
            <a:off x="4761581" y="5429920"/>
            <a:ext cx="25391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i="1" dirty="0"/>
              <a:t>STD simple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6EF6B7B3-F21A-4617-AB47-1249B66DFD98}"/>
              </a:ext>
            </a:extLst>
          </p:cNvPr>
          <p:cNvSpPr txBox="1"/>
          <p:nvPr/>
        </p:nvSpPr>
        <p:spPr>
          <a:xfrm>
            <a:off x="7844258" y="5439635"/>
            <a:ext cx="39268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i="1" dirty="0"/>
              <a:t>STD couplée au microclimat</a:t>
            </a: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6917D397-8EEE-4FCD-BD20-D123E567DFCE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925" y="1882245"/>
            <a:ext cx="3135507" cy="2217808"/>
          </a:xfrm>
          <a:prstGeom prst="rect">
            <a:avLst/>
          </a:prstGeom>
          <a:noFill/>
        </p:spPr>
      </p:pic>
      <p:sp>
        <p:nvSpPr>
          <p:cNvPr id="18" name="ZoneTexte 17">
            <a:extLst>
              <a:ext uri="{FF2B5EF4-FFF2-40B4-BE49-F238E27FC236}">
                <a16:creationId xmlns:a16="http://schemas.microsoft.com/office/drawing/2014/main" id="{45B76C4F-1A85-4A4C-B598-B69AF784E0D4}"/>
              </a:ext>
            </a:extLst>
          </p:cNvPr>
          <p:cNvSpPr txBox="1"/>
          <p:nvPr/>
        </p:nvSpPr>
        <p:spPr>
          <a:xfrm>
            <a:off x="4019470" y="5895383"/>
            <a:ext cx="40256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i="1" dirty="0"/>
              <a:t>Fichier météo / </a:t>
            </a:r>
            <a:r>
              <a:rPr lang="fr-FR" sz="1400" i="1" dirty="0" err="1"/>
              <a:t>hr</a:t>
            </a:r>
            <a:r>
              <a:rPr lang="fr-FR" sz="1400" dirty="0"/>
              <a:t> +</a:t>
            </a:r>
            <a:r>
              <a:rPr lang="fr-FR" sz="1400" i="1" dirty="0"/>
              <a:t> </a:t>
            </a:r>
            <a:r>
              <a:rPr lang="fr-FR" sz="1400" i="1" dirty="0" err="1"/>
              <a:t>hc</a:t>
            </a:r>
            <a:r>
              <a:rPr lang="fr-FR" sz="1400" dirty="0"/>
              <a:t> =25 W.m</a:t>
            </a:r>
            <a:r>
              <a:rPr lang="fr-FR" sz="1400" baseline="30000" dirty="0"/>
              <a:t>-2</a:t>
            </a:r>
            <a:r>
              <a:rPr lang="fr-FR" sz="1400" dirty="0"/>
              <a:t>. K</a:t>
            </a:r>
            <a:r>
              <a:rPr lang="fr-FR" sz="1400" baseline="30000" dirty="0"/>
              <a:t>-1</a:t>
            </a:r>
            <a:r>
              <a:rPr lang="fr-FR" sz="1400" dirty="0"/>
              <a:t> </a:t>
            </a:r>
            <a:endParaRPr lang="fr-FR" sz="1200" i="1" dirty="0"/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2D97D17D-F4F8-4B15-A44C-F418CF5F6C3A}"/>
              </a:ext>
            </a:extLst>
          </p:cNvPr>
          <p:cNvSpPr txBox="1"/>
          <p:nvPr/>
        </p:nvSpPr>
        <p:spPr>
          <a:xfrm>
            <a:off x="571706" y="6145423"/>
            <a:ext cx="3276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/>
              <a:t>microclimat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B8C89352-020B-4A69-B38B-55209EFCF677}"/>
              </a:ext>
            </a:extLst>
          </p:cNvPr>
          <p:cNvSpPr txBox="1"/>
          <p:nvPr/>
        </p:nvSpPr>
        <p:spPr>
          <a:xfrm>
            <a:off x="571706" y="5867655"/>
            <a:ext cx="34301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/>
              <a:t>bâti extérieur</a:t>
            </a:r>
          </a:p>
        </p:txBody>
      </p:sp>
      <p:cxnSp>
        <p:nvCxnSpPr>
          <p:cNvPr id="24" name="Connecteur droit 23">
            <a:extLst>
              <a:ext uri="{FF2B5EF4-FFF2-40B4-BE49-F238E27FC236}">
                <a16:creationId xmlns:a16="http://schemas.microsoft.com/office/drawing/2014/main" id="{F3BDEB8B-107E-4B9E-92C2-3721E35C6DB7}"/>
              </a:ext>
            </a:extLst>
          </p:cNvPr>
          <p:cNvCxnSpPr/>
          <p:nvPr/>
        </p:nvCxnSpPr>
        <p:spPr>
          <a:xfrm>
            <a:off x="539496" y="5768474"/>
            <a:ext cx="10872722" cy="3077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ZoneTexte 24">
            <a:extLst>
              <a:ext uri="{FF2B5EF4-FFF2-40B4-BE49-F238E27FC236}">
                <a16:creationId xmlns:a16="http://schemas.microsoft.com/office/drawing/2014/main" id="{22D72A78-5A1B-4018-A448-C95A398CC3EC}"/>
              </a:ext>
            </a:extLst>
          </p:cNvPr>
          <p:cNvSpPr txBox="1"/>
          <p:nvPr/>
        </p:nvSpPr>
        <p:spPr>
          <a:xfrm>
            <a:off x="531925" y="5254929"/>
            <a:ext cx="34301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/>
              <a:t>Conditions limites extérieures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FAA5D109-62CD-4E5F-B929-71FB8C5E637B}"/>
              </a:ext>
            </a:extLst>
          </p:cNvPr>
          <p:cNvSpPr txBox="1"/>
          <p:nvPr/>
        </p:nvSpPr>
        <p:spPr>
          <a:xfrm>
            <a:off x="8256606" y="5858215"/>
            <a:ext cx="31021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i="1" dirty="0"/>
              <a:t>Microclimat/ </a:t>
            </a:r>
            <a:r>
              <a:rPr lang="fr-FR" sz="1400" i="1" dirty="0" err="1"/>
              <a:t>hr</a:t>
            </a:r>
            <a:r>
              <a:rPr lang="fr-FR" sz="1400" dirty="0"/>
              <a:t> +</a:t>
            </a:r>
            <a:r>
              <a:rPr lang="fr-FR" sz="1400" i="1" dirty="0"/>
              <a:t> </a:t>
            </a:r>
            <a:r>
              <a:rPr lang="fr-FR" sz="1400" i="1" dirty="0" err="1"/>
              <a:t>hc</a:t>
            </a:r>
            <a:r>
              <a:rPr lang="fr-FR" sz="1400" dirty="0"/>
              <a:t> =25 W.m</a:t>
            </a:r>
            <a:r>
              <a:rPr lang="fr-FR" sz="1400" baseline="30000" dirty="0"/>
              <a:t>-2</a:t>
            </a:r>
            <a:r>
              <a:rPr lang="fr-FR" sz="1400" dirty="0"/>
              <a:t>. K</a:t>
            </a:r>
            <a:r>
              <a:rPr lang="fr-FR" sz="1400" baseline="30000" dirty="0"/>
              <a:t>-1</a:t>
            </a:r>
            <a:r>
              <a:rPr lang="fr-FR" sz="1400" dirty="0"/>
              <a:t> </a:t>
            </a:r>
            <a:endParaRPr lang="fr-FR" sz="1200" i="1" dirty="0"/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092EBB47-B27D-4DA1-AA52-47FE30C3FCB8}"/>
              </a:ext>
            </a:extLst>
          </p:cNvPr>
          <p:cNvSpPr txBox="1"/>
          <p:nvPr/>
        </p:nvSpPr>
        <p:spPr>
          <a:xfrm>
            <a:off x="8343696" y="6196102"/>
            <a:ext cx="26912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i="1" dirty="0"/>
              <a:t>Fichier météo</a:t>
            </a:r>
            <a:endParaRPr lang="fr-FR" sz="1200" i="1" dirty="0"/>
          </a:p>
        </p:txBody>
      </p:sp>
      <p:graphicFrame>
        <p:nvGraphicFramePr>
          <p:cNvPr id="29" name="Espace réservé du contenu 8">
            <a:extLst>
              <a:ext uri="{FF2B5EF4-FFF2-40B4-BE49-F238E27FC236}">
                <a16:creationId xmlns:a16="http://schemas.microsoft.com/office/drawing/2014/main" id="{6EA90F58-0066-407E-9CEB-BFA7C7F881A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31344832"/>
              </p:ext>
            </p:extLst>
          </p:nvPr>
        </p:nvGraphicFramePr>
        <p:xfrm>
          <a:off x="-1" y="6487160"/>
          <a:ext cx="12192001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28095">
                  <a:extLst>
                    <a:ext uri="{9D8B030D-6E8A-4147-A177-3AD203B41FA5}">
                      <a16:colId xmlns:a16="http://schemas.microsoft.com/office/drawing/2014/main" val="3638622499"/>
                    </a:ext>
                  </a:extLst>
                </a:gridCol>
                <a:gridCol w="1849531">
                  <a:extLst>
                    <a:ext uri="{9D8B030D-6E8A-4147-A177-3AD203B41FA5}">
                      <a16:colId xmlns:a16="http://schemas.microsoft.com/office/drawing/2014/main" val="3056462238"/>
                    </a:ext>
                  </a:extLst>
                </a:gridCol>
                <a:gridCol w="714375">
                  <a:extLst>
                    <a:ext uri="{9D8B030D-6E8A-4147-A177-3AD203B41FA5}">
                      <a16:colId xmlns:a16="http://schemas.microsoft.com/office/drawing/2014/main" val="6064497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>
                          <a:solidFill>
                            <a:schemeClr val="bg1"/>
                          </a:solidFill>
                        </a:rPr>
                        <a:t>4. Premiers résultats sur un cas simple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12473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38DB9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1247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6157427"/>
                  </a:ext>
                </a:extLst>
              </a:tr>
            </a:tbl>
          </a:graphicData>
        </a:graphic>
      </p:graphicFrame>
      <p:sp>
        <p:nvSpPr>
          <p:cNvPr id="30" name="Espace réservé du numéro de diapositive 2">
            <a:extLst>
              <a:ext uri="{FF2B5EF4-FFF2-40B4-BE49-F238E27FC236}">
                <a16:creationId xmlns:a16="http://schemas.microsoft.com/office/drawing/2014/main" id="{E4560C6B-7A31-4C2B-954E-A668F13B8695}"/>
              </a:ext>
            </a:extLst>
          </p:cNvPr>
          <p:cNvSpPr txBox="1">
            <a:spLocks/>
          </p:cNvSpPr>
          <p:nvPr/>
        </p:nvSpPr>
        <p:spPr>
          <a:xfrm>
            <a:off x="10398842" y="6475197"/>
            <a:ext cx="95495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 rtl="0">
              <a:defRPr lang="fr-fr"/>
            </a:defPPr>
            <a:lvl1pPr marL="0" algn="r" defTabSz="914400" rtl="0" eaLnBrk="1" latinLnBrk="0" hangingPunct="1">
              <a:defRPr sz="12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870EFC4C-4766-4B55-8A00-29738495EC5F}" type="slidenum">
              <a:rPr lang="fr-FR" smtClean="0">
                <a:solidFill>
                  <a:schemeClr val="bg1"/>
                </a:solidFill>
                <a:latin typeface="Calibri" panose="020F0502020204030204"/>
              </a:rPr>
              <a:pPr>
                <a:defRPr/>
              </a:pPr>
              <a:t>10</a:t>
            </a:fld>
            <a:endParaRPr lang="fr-FR" dirty="0">
              <a:solidFill>
                <a:schemeClr val="bg1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7132280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32C65D4-0120-4BDC-A439-DC63BEB5AF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Analyse de l’équilibrage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212775DA-DCE7-480E-9621-A73A8D6A55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10" name="Espace réservé du contenu 8">
            <a:extLst>
              <a:ext uri="{FF2B5EF4-FFF2-40B4-BE49-F238E27FC236}">
                <a16:creationId xmlns:a16="http://schemas.microsoft.com/office/drawing/2014/main" id="{8E074ED6-741C-40B8-A7CA-ED227F7F3F92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-1" y="6487160"/>
          <a:ext cx="12192001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28095">
                  <a:extLst>
                    <a:ext uri="{9D8B030D-6E8A-4147-A177-3AD203B41FA5}">
                      <a16:colId xmlns:a16="http://schemas.microsoft.com/office/drawing/2014/main" val="3638622499"/>
                    </a:ext>
                  </a:extLst>
                </a:gridCol>
                <a:gridCol w="1849531">
                  <a:extLst>
                    <a:ext uri="{9D8B030D-6E8A-4147-A177-3AD203B41FA5}">
                      <a16:colId xmlns:a16="http://schemas.microsoft.com/office/drawing/2014/main" val="3056462238"/>
                    </a:ext>
                  </a:extLst>
                </a:gridCol>
                <a:gridCol w="714375">
                  <a:extLst>
                    <a:ext uri="{9D8B030D-6E8A-4147-A177-3AD203B41FA5}">
                      <a16:colId xmlns:a16="http://schemas.microsoft.com/office/drawing/2014/main" val="6064497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>
                          <a:solidFill>
                            <a:schemeClr val="bg1"/>
                          </a:solidFill>
                        </a:rPr>
                        <a:t>4. Premiers résultats sur un cas simple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12473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38DB9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1247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6157427"/>
                  </a:ext>
                </a:extLst>
              </a:tr>
            </a:tbl>
          </a:graphicData>
        </a:graphic>
      </p:graphicFrame>
      <p:sp>
        <p:nvSpPr>
          <p:cNvPr id="11" name="Espace réservé du numéro de diapositive 2">
            <a:extLst>
              <a:ext uri="{FF2B5EF4-FFF2-40B4-BE49-F238E27FC236}">
                <a16:creationId xmlns:a16="http://schemas.microsoft.com/office/drawing/2014/main" id="{86BDD9E1-0328-4C33-BBE2-1160E3FEDDEC}"/>
              </a:ext>
            </a:extLst>
          </p:cNvPr>
          <p:cNvSpPr txBox="1">
            <a:spLocks/>
          </p:cNvSpPr>
          <p:nvPr/>
        </p:nvSpPr>
        <p:spPr>
          <a:xfrm>
            <a:off x="10398842" y="6475197"/>
            <a:ext cx="95495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 rtl="0">
              <a:defRPr lang="fr-fr"/>
            </a:defPPr>
            <a:lvl1pPr marL="0" algn="r" defTabSz="914400" rtl="0" eaLnBrk="1" latinLnBrk="0" hangingPunct="1">
              <a:defRPr sz="12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870EFC4C-4766-4B55-8A00-29738495EC5F}" type="slidenum">
              <a:rPr lang="fr-FR" smtClean="0">
                <a:solidFill>
                  <a:schemeClr val="bg1"/>
                </a:solidFill>
                <a:latin typeface="Calibri" panose="020F0502020204030204"/>
              </a:rPr>
              <a:pPr>
                <a:defRPr/>
              </a:pPr>
              <a:t>11</a:t>
            </a:fld>
            <a:endParaRPr lang="fr-FR" dirty="0">
              <a:solidFill>
                <a:schemeClr val="bg1"/>
              </a:solidFill>
              <a:latin typeface="Calibri" panose="020F0502020204030204"/>
            </a:endParaRP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B2CAED6D-9427-4385-B01F-172A76705BF7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5673213" y="2289910"/>
            <a:ext cx="5321095" cy="3566314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2711A2ED-429B-4D27-A860-40C4ABA03D49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195" y="2319481"/>
            <a:ext cx="4295937" cy="3507172"/>
          </a:xfrm>
          <a:prstGeom prst="rect">
            <a:avLst/>
          </a:prstGeom>
          <a:noFill/>
        </p:spPr>
      </p:pic>
      <p:sp>
        <p:nvSpPr>
          <p:cNvPr id="22" name="ZoneTexte 21">
            <a:extLst>
              <a:ext uri="{FF2B5EF4-FFF2-40B4-BE49-F238E27FC236}">
                <a16:creationId xmlns:a16="http://schemas.microsoft.com/office/drawing/2014/main" id="{E6B33698-11F1-4558-B53B-7EAC7220D107}"/>
              </a:ext>
            </a:extLst>
          </p:cNvPr>
          <p:cNvSpPr txBox="1"/>
          <p:nvPr/>
        </p:nvSpPr>
        <p:spPr>
          <a:xfrm>
            <a:off x="624080" y="1356031"/>
            <a:ext cx="1121093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rgbClr val="7030A0"/>
                </a:solidFill>
              </a:rPr>
              <a:t>Déséquilibres crées à la création du zonage : coupe [0m – 3m</a:t>
            </a:r>
            <a:r>
              <a:rPr lang="fr-FR" b="1" dirty="0">
                <a:solidFill>
                  <a:srgbClr val="7030A0"/>
                </a:solidFill>
              </a:rPr>
              <a:t>]</a:t>
            </a:r>
            <a:endParaRPr lang="fr-FR" sz="2000" b="1" dirty="0">
              <a:solidFill>
                <a:srgbClr val="7030A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2000" b="1" dirty="0">
              <a:solidFill>
                <a:srgbClr val="7030A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2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12867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32C65D4-0120-4BDC-A439-DC63BEB5AF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Analyse de l’équilibrage</a:t>
            </a:r>
          </a:p>
        </p:txBody>
      </p:sp>
      <p:pic>
        <p:nvPicPr>
          <p:cNvPr id="1026" name="Image 35">
            <a:extLst>
              <a:ext uri="{FF2B5EF4-FFF2-40B4-BE49-F238E27FC236}">
                <a16:creationId xmlns:a16="http://schemas.microsoft.com/office/drawing/2014/main" id="{9F1A0DDA-AE6E-430D-AA3F-EA1C796DD7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219" y="2591242"/>
            <a:ext cx="5474303" cy="2972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" name="Image 36">
            <a:extLst>
              <a:ext uri="{FF2B5EF4-FFF2-40B4-BE49-F238E27FC236}">
                <a16:creationId xmlns:a16="http://schemas.microsoft.com/office/drawing/2014/main" id="{904D0176-9CF4-4910-8C04-D6021786F9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5999" y="2591242"/>
            <a:ext cx="5541920" cy="3015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>
            <a:extLst>
              <a:ext uri="{FF2B5EF4-FFF2-40B4-BE49-F238E27FC236}">
                <a16:creationId xmlns:a16="http://schemas.microsoft.com/office/drawing/2014/main" id="{212775DA-DCE7-480E-9621-A73A8D6A55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10" name="Espace réservé du contenu 8">
            <a:extLst>
              <a:ext uri="{FF2B5EF4-FFF2-40B4-BE49-F238E27FC236}">
                <a16:creationId xmlns:a16="http://schemas.microsoft.com/office/drawing/2014/main" id="{8E074ED6-741C-40B8-A7CA-ED227F7F3F9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84348840"/>
              </p:ext>
            </p:extLst>
          </p:nvPr>
        </p:nvGraphicFramePr>
        <p:xfrm>
          <a:off x="-1" y="6487160"/>
          <a:ext cx="12192001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28095">
                  <a:extLst>
                    <a:ext uri="{9D8B030D-6E8A-4147-A177-3AD203B41FA5}">
                      <a16:colId xmlns:a16="http://schemas.microsoft.com/office/drawing/2014/main" val="3638622499"/>
                    </a:ext>
                  </a:extLst>
                </a:gridCol>
                <a:gridCol w="1849531">
                  <a:extLst>
                    <a:ext uri="{9D8B030D-6E8A-4147-A177-3AD203B41FA5}">
                      <a16:colId xmlns:a16="http://schemas.microsoft.com/office/drawing/2014/main" val="3056462238"/>
                    </a:ext>
                  </a:extLst>
                </a:gridCol>
                <a:gridCol w="714375">
                  <a:extLst>
                    <a:ext uri="{9D8B030D-6E8A-4147-A177-3AD203B41FA5}">
                      <a16:colId xmlns:a16="http://schemas.microsoft.com/office/drawing/2014/main" val="6064497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>
                          <a:solidFill>
                            <a:schemeClr val="bg1"/>
                          </a:solidFill>
                        </a:rPr>
                        <a:t>4. Premiers résultats sur un cas simple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12473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38DB9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1247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6157427"/>
                  </a:ext>
                </a:extLst>
              </a:tr>
            </a:tbl>
          </a:graphicData>
        </a:graphic>
      </p:graphicFrame>
      <p:sp>
        <p:nvSpPr>
          <p:cNvPr id="11" name="Espace réservé du numéro de diapositive 2">
            <a:extLst>
              <a:ext uri="{FF2B5EF4-FFF2-40B4-BE49-F238E27FC236}">
                <a16:creationId xmlns:a16="http://schemas.microsoft.com/office/drawing/2014/main" id="{86BDD9E1-0328-4C33-BBE2-1160E3FEDDEC}"/>
              </a:ext>
            </a:extLst>
          </p:cNvPr>
          <p:cNvSpPr txBox="1">
            <a:spLocks/>
          </p:cNvSpPr>
          <p:nvPr/>
        </p:nvSpPr>
        <p:spPr>
          <a:xfrm>
            <a:off x="10398842" y="6475197"/>
            <a:ext cx="95495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 rtl="0">
              <a:defRPr lang="fr-fr"/>
            </a:defPPr>
            <a:lvl1pPr marL="0" algn="r" defTabSz="914400" rtl="0" eaLnBrk="1" latinLnBrk="0" hangingPunct="1">
              <a:defRPr sz="12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870EFC4C-4766-4B55-8A00-29738495EC5F}" type="slidenum">
              <a:rPr lang="fr-FR" smtClean="0">
                <a:solidFill>
                  <a:schemeClr val="bg1"/>
                </a:solidFill>
                <a:latin typeface="Calibri" panose="020F0502020204030204"/>
              </a:rPr>
              <a:pPr>
                <a:defRPr/>
              </a:pPr>
              <a:t>12</a:t>
            </a:fld>
            <a:endParaRPr lang="fr-FR" dirty="0">
              <a:solidFill>
                <a:schemeClr val="bg1"/>
              </a:solidFill>
              <a:latin typeface="Calibri" panose="020F0502020204030204"/>
            </a:endParaRPr>
          </a:p>
        </p:txBody>
      </p:sp>
      <p:sp>
        <p:nvSpPr>
          <p:cNvPr id="8" name="Cube 7">
            <a:extLst>
              <a:ext uri="{FF2B5EF4-FFF2-40B4-BE49-F238E27FC236}">
                <a16:creationId xmlns:a16="http://schemas.microsoft.com/office/drawing/2014/main" id="{4EED3D4C-AFAB-4CCF-AFBB-1E874E1CED1A}"/>
              </a:ext>
            </a:extLst>
          </p:cNvPr>
          <p:cNvSpPr/>
          <p:nvPr/>
        </p:nvSpPr>
        <p:spPr>
          <a:xfrm>
            <a:off x="10398842" y="709329"/>
            <a:ext cx="737419" cy="616650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Flèche : droite 8">
            <a:extLst>
              <a:ext uri="{FF2B5EF4-FFF2-40B4-BE49-F238E27FC236}">
                <a16:creationId xmlns:a16="http://schemas.microsoft.com/office/drawing/2014/main" id="{8D066868-B7BD-4529-AFD5-7ABFADC6C18D}"/>
              </a:ext>
            </a:extLst>
          </p:cNvPr>
          <p:cNvSpPr/>
          <p:nvPr/>
        </p:nvSpPr>
        <p:spPr>
          <a:xfrm>
            <a:off x="9901403" y="1027941"/>
            <a:ext cx="497440" cy="60970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Flèche : droite 15">
            <a:extLst>
              <a:ext uri="{FF2B5EF4-FFF2-40B4-BE49-F238E27FC236}">
                <a16:creationId xmlns:a16="http://schemas.microsoft.com/office/drawing/2014/main" id="{0F249DE5-1A8D-44D7-AD2E-4C66F195F229}"/>
              </a:ext>
            </a:extLst>
          </p:cNvPr>
          <p:cNvSpPr/>
          <p:nvPr/>
        </p:nvSpPr>
        <p:spPr>
          <a:xfrm rot="19723893">
            <a:off x="10166828" y="1226119"/>
            <a:ext cx="545989" cy="59259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Flèche : droite 16">
            <a:extLst>
              <a:ext uri="{FF2B5EF4-FFF2-40B4-BE49-F238E27FC236}">
                <a16:creationId xmlns:a16="http://schemas.microsoft.com/office/drawing/2014/main" id="{1E015042-DB6A-4E06-A6AB-12246FD1A03F}"/>
              </a:ext>
            </a:extLst>
          </p:cNvPr>
          <p:cNvSpPr/>
          <p:nvPr/>
        </p:nvSpPr>
        <p:spPr>
          <a:xfrm rot="16200000">
            <a:off x="10656201" y="660529"/>
            <a:ext cx="176981" cy="45719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F8D14A70-BB57-4E81-BE91-9395AC6C022F}"/>
              </a:ext>
            </a:extLst>
          </p:cNvPr>
          <p:cNvSpPr txBox="1"/>
          <p:nvPr/>
        </p:nvSpPr>
        <p:spPr>
          <a:xfrm>
            <a:off x="8778758" y="752073"/>
            <a:ext cx="99292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i="1" dirty="0"/>
              <a:t>Débit face normale à x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9468192D-8DA1-421C-A0F3-CC6F48F2D414}"/>
              </a:ext>
            </a:extLst>
          </p:cNvPr>
          <p:cNvSpPr txBox="1"/>
          <p:nvPr/>
        </p:nvSpPr>
        <p:spPr>
          <a:xfrm>
            <a:off x="9228939" y="1460754"/>
            <a:ext cx="99292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i="1" dirty="0"/>
              <a:t>Débit face normale à y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9AF6CCBA-62E3-4BDD-85AE-C0FB33DC9067}"/>
              </a:ext>
            </a:extLst>
          </p:cNvPr>
          <p:cNvSpPr txBox="1"/>
          <p:nvPr/>
        </p:nvSpPr>
        <p:spPr>
          <a:xfrm>
            <a:off x="10241525" y="203747"/>
            <a:ext cx="99292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i="1" dirty="0"/>
              <a:t>Débit face normale à z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ZoneTexte 20">
                <a:extLst>
                  <a:ext uri="{FF2B5EF4-FFF2-40B4-BE49-F238E27FC236}">
                    <a16:creationId xmlns:a16="http://schemas.microsoft.com/office/drawing/2014/main" id="{FE804102-3547-45AB-9874-DD3D151A91ED}"/>
                  </a:ext>
                </a:extLst>
              </p:cNvPr>
              <p:cNvSpPr txBox="1"/>
              <p:nvPr/>
            </p:nvSpPr>
            <p:spPr>
              <a:xfrm>
                <a:off x="1109584" y="1944152"/>
                <a:ext cx="3888926" cy="5416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2000" b="1" dirty="0">
                    <a:solidFill>
                      <a:srgbClr val="7030A0"/>
                    </a:solidFill>
                  </a:rPr>
                  <a:t>Correction relative du 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fr-FR" sz="2000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sz="2000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𝒎</m:t>
                        </m:r>
                      </m:e>
                    </m:acc>
                    <m:r>
                      <a:rPr lang="fr-FR" sz="2000" b="1" i="1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 [</m:t>
                    </m:r>
                    <m:f>
                      <m:fPr>
                        <m:ctrlPr>
                          <a:rPr lang="fr-FR" sz="2000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2000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𝒌𝒈</m:t>
                        </m:r>
                      </m:num>
                      <m:den>
                        <m:r>
                          <a:rPr lang="fr-FR" sz="2000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𝒔</m:t>
                        </m:r>
                      </m:den>
                    </m:f>
                    <m:r>
                      <a:rPr lang="fr-FR" sz="2000" b="1" i="1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endParaRPr lang="fr-FR" sz="2000" b="1" dirty="0">
                  <a:solidFill>
                    <a:srgbClr val="7030A0"/>
                  </a:solidFill>
                </a:endParaRPr>
              </a:p>
            </p:txBody>
          </p:sp>
        </mc:Choice>
        <mc:Fallback>
          <p:sp>
            <p:nvSpPr>
              <p:cNvPr id="21" name="ZoneTexte 20">
                <a:extLst>
                  <a:ext uri="{FF2B5EF4-FFF2-40B4-BE49-F238E27FC236}">
                    <a16:creationId xmlns:a16="http://schemas.microsoft.com/office/drawing/2014/main" id="{FE804102-3547-45AB-9874-DD3D151A91E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9584" y="1944152"/>
                <a:ext cx="3888926" cy="541623"/>
              </a:xfrm>
              <a:prstGeom prst="rect">
                <a:avLst/>
              </a:prstGeom>
              <a:blipFill>
                <a:blip r:embed="rId4"/>
                <a:stretch>
                  <a:fillRect l="-1567" b="-674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ZoneTexte 21">
                <a:extLst>
                  <a:ext uri="{FF2B5EF4-FFF2-40B4-BE49-F238E27FC236}">
                    <a16:creationId xmlns:a16="http://schemas.microsoft.com/office/drawing/2014/main" id="{CBB7455A-2443-45D7-9475-7AF3922B8246}"/>
                  </a:ext>
                </a:extLst>
              </p:cNvPr>
              <p:cNvSpPr txBox="1"/>
              <p:nvPr/>
            </p:nvSpPr>
            <p:spPr>
              <a:xfrm>
                <a:off x="6878625" y="1998768"/>
                <a:ext cx="3888926" cy="5416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2000" b="1" dirty="0">
                    <a:solidFill>
                      <a:srgbClr val="7030A0"/>
                    </a:solidFill>
                  </a:rPr>
                  <a:t>Débit corrigé 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fr-FR" sz="2000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sz="2000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𝒎</m:t>
                        </m:r>
                        <m:r>
                          <a:rPr lang="fr-FR" sz="2000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e>
                    </m:acc>
                    <m:r>
                      <a:rPr lang="fr-FR" sz="2000" b="1" i="1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[</m:t>
                    </m:r>
                    <m:f>
                      <m:fPr>
                        <m:ctrlPr>
                          <a:rPr lang="fr-FR" sz="2000" b="1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2000" b="1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𝒌𝒈</m:t>
                        </m:r>
                      </m:num>
                      <m:den>
                        <m:r>
                          <a:rPr lang="fr-FR" sz="2000" b="1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𝒔</m:t>
                        </m:r>
                      </m:den>
                    </m:f>
                    <m:r>
                      <a:rPr lang="fr-FR" sz="2000" b="1" i="1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endParaRPr lang="fr-FR" sz="2000" b="1" dirty="0">
                  <a:solidFill>
                    <a:srgbClr val="7030A0"/>
                  </a:solidFill>
                </a:endParaRPr>
              </a:p>
            </p:txBody>
          </p:sp>
        </mc:Choice>
        <mc:Fallback>
          <p:sp>
            <p:nvSpPr>
              <p:cNvPr id="22" name="ZoneTexte 21">
                <a:extLst>
                  <a:ext uri="{FF2B5EF4-FFF2-40B4-BE49-F238E27FC236}">
                    <a16:creationId xmlns:a16="http://schemas.microsoft.com/office/drawing/2014/main" id="{CBB7455A-2443-45D7-9475-7AF3922B82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78625" y="1998768"/>
                <a:ext cx="3888926" cy="541623"/>
              </a:xfrm>
              <a:prstGeom prst="rect">
                <a:avLst/>
              </a:prstGeom>
              <a:blipFill>
                <a:blip r:embed="rId5"/>
                <a:stretch>
                  <a:fillRect l="-1567" b="-674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ZoneTexte 13">
            <a:extLst>
              <a:ext uri="{FF2B5EF4-FFF2-40B4-BE49-F238E27FC236}">
                <a16:creationId xmlns:a16="http://schemas.microsoft.com/office/drawing/2014/main" id="{4F39E7E4-4EB0-4970-9408-5EA77683F891}"/>
              </a:ext>
            </a:extLst>
          </p:cNvPr>
          <p:cNvSpPr txBox="1"/>
          <p:nvPr/>
        </p:nvSpPr>
        <p:spPr>
          <a:xfrm>
            <a:off x="521208" y="5809332"/>
            <a:ext cx="101248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Propagation de l’erreur négligeable</a:t>
            </a:r>
          </a:p>
        </p:txBody>
      </p:sp>
    </p:spTree>
    <p:extLst>
      <p:ext uri="{BB962C8B-B14F-4D97-AF65-F5344CB8AC3E}">
        <p14:creationId xmlns:p14="http://schemas.microsoft.com/office/powerpoint/2010/main" val="815695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05A823F-8F38-4615-887C-5F281443D6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8" y="448056"/>
            <a:ext cx="10954724" cy="640080"/>
          </a:xfrm>
        </p:spPr>
        <p:txBody>
          <a:bodyPr>
            <a:normAutofit fontScale="90000"/>
          </a:bodyPr>
          <a:lstStyle/>
          <a:p>
            <a:r>
              <a:rPr lang="fr-FR" dirty="0"/>
              <a:t>Spatialisation verticale et horizontale des températures à une heure de la journée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CD80263E-4DFC-41AD-B57F-406409CEC7B2}"/>
              </a:ext>
            </a:extLst>
          </p:cNvPr>
          <p:cNvSpPr txBox="1"/>
          <p:nvPr/>
        </p:nvSpPr>
        <p:spPr>
          <a:xfrm>
            <a:off x="826008" y="5447610"/>
            <a:ext cx="1009137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/>
              <a:t>Ecarts de Ta accentués </a:t>
            </a:r>
            <a:r>
              <a:rPr lang="fr-FR" sz="1600" b="1" dirty="0"/>
              <a:t>aux surfaces des bâtiments</a:t>
            </a:r>
            <a:r>
              <a:rPr lang="fr-FR" sz="1600" dirty="0"/>
              <a:t>, au moments où le flux solaire est plus important et lorsque </a:t>
            </a:r>
            <a:r>
              <a:rPr lang="fr-FR" sz="1600" b="1" dirty="0"/>
              <a:t>l’advection est faible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/>
              <a:t>Attention </a:t>
            </a:r>
            <a:r>
              <a:rPr lang="fr-FR" sz="1600" dirty="0">
                <a:sym typeface="Wingdings" panose="05000000000000000000" pitchFamily="2" charset="2"/>
              </a:rPr>
              <a:t> </a:t>
            </a:r>
            <a:r>
              <a:rPr lang="fr-FR" sz="1600" dirty="0">
                <a:solidFill>
                  <a:srgbClr val="FF0000"/>
                </a:solidFill>
                <a:sym typeface="Wingdings" panose="05000000000000000000" pitchFamily="2" charset="2"/>
              </a:rPr>
              <a:t>Limites liés à la non prise en compte de la convection naturelle et les mélanges entre surfaces </a:t>
            </a:r>
            <a:endParaRPr lang="fr-FR" sz="1600" dirty="0">
              <a:solidFill>
                <a:srgbClr val="FF0000"/>
              </a:solidFill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0AC387C8-6C79-4E05-96C5-5608BBAFC768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471982" y="1240033"/>
            <a:ext cx="8799426" cy="4055680"/>
          </a:xfrm>
          <a:prstGeom prst="rect">
            <a:avLst/>
          </a:prstGeom>
        </p:spPr>
      </p:pic>
      <p:graphicFrame>
        <p:nvGraphicFramePr>
          <p:cNvPr id="6" name="Espace réservé du contenu 8">
            <a:extLst>
              <a:ext uri="{FF2B5EF4-FFF2-40B4-BE49-F238E27FC236}">
                <a16:creationId xmlns:a16="http://schemas.microsoft.com/office/drawing/2014/main" id="{37FD6572-F796-472D-8844-C8D23D85DB6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84348840"/>
              </p:ext>
            </p:extLst>
          </p:nvPr>
        </p:nvGraphicFramePr>
        <p:xfrm>
          <a:off x="-1" y="6487160"/>
          <a:ext cx="12192001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28095">
                  <a:extLst>
                    <a:ext uri="{9D8B030D-6E8A-4147-A177-3AD203B41FA5}">
                      <a16:colId xmlns:a16="http://schemas.microsoft.com/office/drawing/2014/main" val="3638622499"/>
                    </a:ext>
                  </a:extLst>
                </a:gridCol>
                <a:gridCol w="1849531">
                  <a:extLst>
                    <a:ext uri="{9D8B030D-6E8A-4147-A177-3AD203B41FA5}">
                      <a16:colId xmlns:a16="http://schemas.microsoft.com/office/drawing/2014/main" val="3056462238"/>
                    </a:ext>
                  </a:extLst>
                </a:gridCol>
                <a:gridCol w="714375">
                  <a:extLst>
                    <a:ext uri="{9D8B030D-6E8A-4147-A177-3AD203B41FA5}">
                      <a16:colId xmlns:a16="http://schemas.microsoft.com/office/drawing/2014/main" val="6064497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>
                          <a:solidFill>
                            <a:schemeClr val="bg1"/>
                          </a:solidFill>
                        </a:rPr>
                        <a:t>4. Premiers résultats sur un cas simple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12473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38DB9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1247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6157427"/>
                  </a:ext>
                </a:extLst>
              </a:tr>
            </a:tbl>
          </a:graphicData>
        </a:graphic>
      </p:graphicFrame>
      <p:sp>
        <p:nvSpPr>
          <p:cNvPr id="7" name="Espace réservé du numéro de diapositive 2">
            <a:extLst>
              <a:ext uri="{FF2B5EF4-FFF2-40B4-BE49-F238E27FC236}">
                <a16:creationId xmlns:a16="http://schemas.microsoft.com/office/drawing/2014/main" id="{1E34547E-B6A6-4013-B98B-147DB47430EF}"/>
              </a:ext>
            </a:extLst>
          </p:cNvPr>
          <p:cNvSpPr txBox="1">
            <a:spLocks/>
          </p:cNvSpPr>
          <p:nvPr/>
        </p:nvSpPr>
        <p:spPr>
          <a:xfrm>
            <a:off x="10398842" y="6475197"/>
            <a:ext cx="95495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 rtl="0">
              <a:defRPr lang="fr-fr"/>
            </a:defPPr>
            <a:lvl1pPr marL="0" algn="r" defTabSz="914400" rtl="0" eaLnBrk="1" latinLnBrk="0" hangingPunct="1">
              <a:defRPr sz="12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870EFC4C-4766-4B55-8A00-29738495EC5F}" type="slidenum">
              <a:rPr lang="fr-FR" smtClean="0">
                <a:solidFill>
                  <a:schemeClr val="bg1"/>
                </a:solidFill>
                <a:latin typeface="Calibri" panose="020F0502020204030204"/>
              </a:rPr>
              <a:pPr>
                <a:defRPr/>
              </a:pPr>
              <a:t>13</a:t>
            </a:fld>
            <a:endParaRPr lang="fr-FR" dirty="0">
              <a:solidFill>
                <a:schemeClr val="bg1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923445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7E4657C-DD9F-4FC4-918E-DECAB94150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EFC4C-4766-4B55-8A00-29738495EC5F}" type="slidenum">
              <a:rPr lang="fr-FR" smtClean="0"/>
              <a:t>14</a:t>
            </a:fld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7EA95F25-F949-43B9-8C5B-EE7201E8767A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583370" y="1409987"/>
            <a:ext cx="6465454" cy="5000338"/>
          </a:xfrm>
          <a:prstGeom prst="rect">
            <a:avLst/>
          </a:prstGeom>
        </p:spPr>
      </p:pic>
      <p:sp>
        <p:nvSpPr>
          <p:cNvPr id="6" name="Titre 1">
            <a:extLst>
              <a:ext uri="{FF2B5EF4-FFF2-40B4-BE49-F238E27FC236}">
                <a16:creationId xmlns:a16="http://schemas.microsoft.com/office/drawing/2014/main" id="{3E7235AF-F80A-491D-8EFC-ED5C34BA2B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0699" y="447675"/>
            <a:ext cx="9962573" cy="639763"/>
          </a:xfrm>
        </p:spPr>
        <p:txBody>
          <a:bodyPr>
            <a:normAutofit/>
          </a:bodyPr>
          <a:lstStyle/>
          <a:p>
            <a:r>
              <a:rPr lang="fr-FR" dirty="0"/>
              <a:t>Evolution des températures sur une journée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78EBFA7-D50A-4699-9C77-9B82D733AC59}"/>
              </a:ext>
            </a:extLst>
          </p:cNvPr>
          <p:cNvSpPr txBox="1"/>
          <p:nvPr/>
        </p:nvSpPr>
        <p:spPr>
          <a:xfrm>
            <a:off x="7416800" y="1522036"/>
            <a:ext cx="419183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A l’extérieur la Ta des zones adjacentes aux parois suit la tendance de la 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  <a:p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  <a:p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A l’intérieur du logement </a:t>
            </a:r>
            <a:r>
              <a:rPr lang="fr-FR" b="1" dirty="0"/>
              <a:t>la valeur</a:t>
            </a:r>
            <a:r>
              <a:rPr lang="fr-FR" dirty="0"/>
              <a:t> et la </a:t>
            </a:r>
            <a:r>
              <a:rPr lang="fr-FR" b="1" dirty="0"/>
              <a:t>variation</a:t>
            </a:r>
            <a:r>
              <a:rPr lang="fr-FR" dirty="0"/>
              <a:t> </a:t>
            </a:r>
            <a:r>
              <a:rPr lang="fr-FR" b="1" dirty="0"/>
              <a:t>des écarts</a:t>
            </a:r>
            <a:r>
              <a:rPr lang="fr-FR" dirty="0"/>
              <a:t> entre la Ta du S1 et la Ta du S2 est </a:t>
            </a:r>
            <a:r>
              <a:rPr lang="fr-FR" b="1" dirty="0"/>
              <a:t>moins prononcée</a:t>
            </a:r>
          </a:p>
          <a:p>
            <a:r>
              <a:rPr lang="fr-FR" dirty="0">
                <a:sym typeface="Wingdings" panose="05000000000000000000" pitchFamily="2" charset="2"/>
              </a:rPr>
              <a:t>     </a:t>
            </a:r>
          </a:p>
          <a:p>
            <a:r>
              <a:rPr lang="fr-FR" dirty="0">
                <a:sym typeface="Wingdings" panose="05000000000000000000" pitchFamily="2" charset="2"/>
              </a:rPr>
              <a:t>      en raison de l’isolation et de 	l’inertie du bâtiment</a:t>
            </a: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</p:txBody>
      </p:sp>
      <p:graphicFrame>
        <p:nvGraphicFramePr>
          <p:cNvPr id="8" name="Espace réservé du contenu 8">
            <a:extLst>
              <a:ext uri="{FF2B5EF4-FFF2-40B4-BE49-F238E27FC236}">
                <a16:creationId xmlns:a16="http://schemas.microsoft.com/office/drawing/2014/main" id="{62983AEE-17B6-4F18-8F06-2180F7BF372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84348840"/>
              </p:ext>
            </p:extLst>
          </p:nvPr>
        </p:nvGraphicFramePr>
        <p:xfrm>
          <a:off x="-1" y="6487160"/>
          <a:ext cx="12192001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28095">
                  <a:extLst>
                    <a:ext uri="{9D8B030D-6E8A-4147-A177-3AD203B41FA5}">
                      <a16:colId xmlns:a16="http://schemas.microsoft.com/office/drawing/2014/main" val="3638622499"/>
                    </a:ext>
                  </a:extLst>
                </a:gridCol>
                <a:gridCol w="1849531">
                  <a:extLst>
                    <a:ext uri="{9D8B030D-6E8A-4147-A177-3AD203B41FA5}">
                      <a16:colId xmlns:a16="http://schemas.microsoft.com/office/drawing/2014/main" val="3056462238"/>
                    </a:ext>
                  </a:extLst>
                </a:gridCol>
                <a:gridCol w="714375">
                  <a:extLst>
                    <a:ext uri="{9D8B030D-6E8A-4147-A177-3AD203B41FA5}">
                      <a16:colId xmlns:a16="http://schemas.microsoft.com/office/drawing/2014/main" val="6064497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>
                          <a:solidFill>
                            <a:schemeClr val="bg1"/>
                          </a:solidFill>
                        </a:rPr>
                        <a:t>4. Premiers résultats sur un cas simple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12473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38DB9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1247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6157427"/>
                  </a:ext>
                </a:extLst>
              </a:tr>
            </a:tbl>
          </a:graphicData>
        </a:graphic>
      </p:graphicFrame>
      <p:sp>
        <p:nvSpPr>
          <p:cNvPr id="9" name="Espace réservé du numéro de diapositive 2">
            <a:extLst>
              <a:ext uri="{FF2B5EF4-FFF2-40B4-BE49-F238E27FC236}">
                <a16:creationId xmlns:a16="http://schemas.microsoft.com/office/drawing/2014/main" id="{E75AAF5B-1EE1-4030-A027-6C575CB91E47}"/>
              </a:ext>
            </a:extLst>
          </p:cNvPr>
          <p:cNvSpPr txBox="1">
            <a:spLocks/>
          </p:cNvSpPr>
          <p:nvPr/>
        </p:nvSpPr>
        <p:spPr>
          <a:xfrm>
            <a:off x="10398842" y="6475197"/>
            <a:ext cx="95495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 rtl="0">
              <a:defRPr lang="fr-fr"/>
            </a:defPPr>
            <a:lvl1pPr marL="0" algn="r" defTabSz="914400" rtl="0" eaLnBrk="1" latinLnBrk="0" hangingPunct="1">
              <a:defRPr sz="12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870EFC4C-4766-4B55-8A00-29738495EC5F}" type="slidenum">
              <a:rPr lang="fr-FR" smtClean="0">
                <a:solidFill>
                  <a:schemeClr val="bg1"/>
                </a:solidFill>
                <a:latin typeface="Calibri" panose="020F0502020204030204"/>
              </a:rPr>
              <a:pPr>
                <a:defRPr/>
              </a:pPr>
              <a:t>14</a:t>
            </a:fld>
            <a:endParaRPr lang="fr-FR" dirty="0">
              <a:solidFill>
                <a:schemeClr val="bg1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2005921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>
            <a:extLst>
              <a:ext uri="{FF2B5EF4-FFF2-40B4-BE49-F238E27FC236}">
                <a16:creationId xmlns:a16="http://schemas.microsoft.com/office/drawing/2014/main" id="{3E7235AF-F80A-491D-8EFC-ED5C34BA2B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0699" y="447675"/>
            <a:ext cx="9962573" cy="639763"/>
          </a:xfrm>
        </p:spPr>
        <p:txBody>
          <a:bodyPr>
            <a:normAutofit/>
          </a:bodyPr>
          <a:lstStyle/>
          <a:p>
            <a:r>
              <a:rPr lang="fr-FR" dirty="0"/>
              <a:t>Conclusions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78EBFA7-D50A-4699-9C77-9B82D733AC59}"/>
              </a:ext>
            </a:extLst>
          </p:cNvPr>
          <p:cNvSpPr txBox="1"/>
          <p:nvPr/>
        </p:nvSpPr>
        <p:spPr>
          <a:xfrm>
            <a:off x="665018" y="1522036"/>
            <a:ext cx="1094361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Ce premier modèle de couplage simplifié a permis de 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fr-FR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/>
              <a:t>Affirmer l’intérêt d’une approche zonale pour la spatialisation des grandeurs physiques utilisées pour l’évaluation du stress thermique : finesse spatiale et gain de simulation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fr-FR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/>
              <a:t>Mettre en avant les limites de ce modèle zonal : approximations des écoulements et non prise en compte de la flottabilité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fr-FR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/>
              <a:t>Ouvrir des perspectives d’amélioration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fr-FR" dirty="0"/>
          </a:p>
        </p:txBody>
      </p:sp>
      <p:graphicFrame>
        <p:nvGraphicFramePr>
          <p:cNvPr id="5" name="Espace réservé du contenu 8">
            <a:extLst>
              <a:ext uri="{FF2B5EF4-FFF2-40B4-BE49-F238E27FC236}">
                <a16:creationId xmlns:a16="http://schemas.microsoft.com/office/drawing/2014/main" id="{10E40A72-6909-4343-9523-49E961E3B8FF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-1" y="6487160"/>
          <a:ext cx="12192001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28095">
                  <a:extLst>
                    <a:ext uri="{9D8B030D-6E8A-4147-A177-3AD203B41FA5}">
                      <a16:colId xmlns:a16="http://schemas.microsoft.com/office/drawing/2014/main" val="3638622499"/>
                    </a:ext>
                  </a:extLst>
                </a:gridCol>
                <a:gridCol w="1849531">
                  <a:extLst>
                    <a:ext uri="{9D8B030D-6E8A-4147-A177-3AD203B41FA5}">
                      <a16:colId xmlns:a16="http://schemas.microsoft.com/office/drawing/2014/main" val="3056462238"/>
                    </a:ext>
                  </a:extLst>
                </a:gridCol>
                <a:gridCol w="714375">
                  <a:extLst>
                    <a:ext uri="{9D8B030D-6E8A-4147-A177-3AD203B41FA5}">
                      <a16:colId xmlns:a16="http://schemas.microsoft.com/office/drawing/2014/main" val="6064497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>
                          <a:solidFill>
                            <a:schemeClr val="bg1"/>
                          </a:solidFill>
                        </a:rPr>
                        <a:t>5. Conclusions et perspectives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12473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38DB9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1247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6157427"/>
                  </a:ext>
                </a:extLst>
              </a:tr>
            </a:tbl>
          </a:graphicData>
        </a:graphic>
      </p:graphicFrame>
      <p:sp>
        <p:nvSpPr>
          <p:cNvPr id="8" name="Espace réservé du numéro de diapositive 2">
            <a:extLst>
              <a:ext uri="{FF2B5EF4-FFF2-40B4-BE49-F238E27FC236}">
                <a16:creationId xmlns:a16="http://schemas.microsoft.com/office/drawing/2014/main" id="{40D0B0CF-DEA0-46F1-92CA-1EFD911D60E8}"/>
              </a:ext>
            </a:extLst>
          </p:cNvPr>
          <p:cNvSpPr txBox="1">
            <a:spLocks/>
          </p:cNvSpPr>
          <p:nvPr/>
        </p:nvSpPr>
        <p:spPr>
          <a:xfrm>
            <a:off x="10398842" y="6475197"/>
            <a:ext cx="95495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 rtl="0">
              <a:defRPr lang="fr-fr"/>
            </a:defPPr>
            <a:lvl1pPr marL="0" algn="r" defTabSz="914400" rtl="0" eaLnBrk="1" latinLnBrk="0" hangingPunct="1">
              <a:defRPr sz="12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870EFC4C-4766-4B55-8A00-29738495EC5F}" type="slidenum">
              <a:rPr lang="fr-FR" smtClean="0">
                <a:solidFill>
                  <a:schemeClr val="bg1"/>
                </a:solidFill>
                <a:latin typeface="Calibri" panose="020F0502020204030204"/>
              </a:rPr>
              <a:pPr>
                <a:defRPr/>
              </a:pPr>
              <a:t>15</a:t>
            </a:fld>
            <a:endParaRPr lang="fr-FR" dirty="0">
              <a:solidFill>
                <a:schemeClr val="bg1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4934871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>
            <a:extLst>
              <a:ext uri="{FF2B5EF4-FFF2-40B4-BE49-F238E27FC236}">
                <a16:creationId xmlns:a16="http://schemas.microsoft.com/office/drawing/2014/main" id="{3E7235AF-F80A-491D-8EFC-ED5C34BA2B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0699" y="447675"/>
            <a:ext cx="9962573" cy="639763"/>
          </a:xfrm>
        </p:spPr>
        <p:txBody>
          <a:bodyPr>
            <a:normAutofit/>
          </a:bodyPr>
          <a:lstStyle/>
          <a:p>
            <a:r>
              <a:rPr lang="fr-FR" dirty="0"/>
              <a:t>Travaux en perspective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78EBFA7-D50A-4699-9C77-9B82D733AC59}"/>
              </a:ext>
            </a:extLst>
          </p:cNvPr>
          <p:cNvSpPr txBox="1"/>
          <p:nvPr/>
        </p:nvSpPr>
        <p:spPr>
          <a:xfrm>
            <a:off x="665018" y="1522036"/>
            <a:ext cx="1094361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Intégration des phénomènes physiques suivants 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fr-FR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/>
              <a:t>Ventilation naturelle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/>
              <a:t>Echange CLO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>
                <a:sym typeface="Wingdings" panose="05000000000000000000" pitchFamily="2" charset="2"/>
              </a:rPr>
              <a:t>Intégration d’un modèle de sol végétal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>
                <a:sym typeface="Wingdings" panose="05000000000000000000" pitchFamily="2" charset="2"/>
              </a:rPr>
              <a:t>Evaluation de l’impact lié à la prise en compte des échanges d’air entre surface + ventilation naturelle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fr-FR" dirty="0"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Application du modèle à un cas d’étude réel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fr-FR" dirty="0"/>
          </a:p>
        </p:txBody>
      </p:sp>
      <p:graphicFrame>
        <p:nvGraphicFramePr>
          <p:cNvPr id="5" name="Espace réservé du contenu 8">
            <a:extLst>
              <a:ext uri="{FF2B5EF4-FFF2-40B4-BE49-F238E27FC236}">
                <a16:creationId xmlns:a16="http://schemas.microsoft.com/office/drawing/2014/main" id="{10E40A72-6909-4343-9523-49E961E3B8F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68165288"/>
              </p:ext>
            </p:extLst>
          </p:nvPr>
        </p:nvGraphicFramePr>
        <p:xfrm>
          <a:off x="-1" y="6487160"/>
          <a:ext cx="12192001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28095">
                  <a:extLst>
                    <a:ext uri="{9D8B030D-6E8A-4147-A177-3AD203B41FA5}">
                      <a16:colId xmlns:a16="http://schemas.microsoft.com/office/drawing/2014/main" val="3638622499"/>
                    </a:ext>
                  </a:extLst>
                </a:gridCol>
                <a:gridCol w="1849531">
                  <a:extLst>
                    <a:ext uri="{9D8B030D-6E8A-4147-A177-3AD203B41FA5}">
                      <a16:colId xmlns:a16="http://schemas.microsoft.com/office/drawing/2014/main" val="3056462238"/>
                    </a:ext>
                  </a:extLst>
                </a:gridCol>
                <a:gridCol w="714375">
                  <a:extLst>
                    <a:ext uri="{9D8B030D-6E8A-4147-A177-3AD203B41FA5}">
                      <a16:colId xmlns:a16="http://schemas.microsoft.com/office/drawing/2014/main" val="6064497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>
                          <a:solidFill>
                            <a:schemeClr val="bg1"/>
                          </a:solidFill>
                        </a:rPr>
                        <a:t>5. Conclusions et perspectives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12473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38DB9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1247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6157427"/>
                  </a:ext>
                </a:extLst>
              </a:tr>
            </a:tbl>
          </a:graphicData>
        </a:graphic>
      </p:graphicFrame>
      <p:sp>
        <p:nvSpPr>
          <p:cNvPr id="8" name="Espace réservé du numéro de diapositive 2">
            <a:extLst>
              <a:ext uri="{FF2B5EF4-FFF2-40B4-BE49-F238E27FC236}">
                <a16:creationId xmlns:a16="http://schemas.microsoft.com/office/drawing/2014/main" id="{40D0B0CF-DEA0-46F1-92CA-1EFD911D60E8}"/>
              </a:ext>
            </a:extLst>
          </p:cNvPr>
          <p:cNvSpPr txBox="1">
            <a:spLocks/>
          </p:cNvSpPr>
          <p:nvPr/>
        </p:nvSpPr>
        <p:spPr>
          <a:xfrm>
            <a:off x="10398842" y="6475197"/>
            <a:ext cx="95495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 rtl="0">
              <a:defRPr lang="fr-fr"/>
            </a:defPPr>
            <a:lvl1pPr marL="0" algn="r" defTabSz="914400" rtl="0" eaLnBrk="1" latinLnBrk="0" hangingPunct="1">
              <a:defRPr sz="12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870EFC4C-4766-4B55-8A00-29738495EC5F}" type="slidenum">
              <a:rPr lang="fr-FR" smtClean="0">
                <a:solidFill>
                  <a:schemeClr val="bg1"/>
                </a:solidFill>
                <a:latin typeface="Calibri" panose="020F0502020204030204"/>
              </a:rPr>
              <a:pPr>
                <a:defRPr/>
              </a:pPr>
              <a:t>16</a:t>
            </a:fld>
            <a:endParaRPr lang="fr-FR" dirty="0">
              <a:solidFill>
                <a:schemeClr val="bg1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40106254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>
            <a:extLst>
              <a:ext uri="{FF2B5EF4-FFF2-40B4-BE49-F238E27FC236}">
                <a16:creationId xmlns:a16="http://schemas.microsoft.com/office/drawing/2014/main" id="{3E7235AF-F80A-491D-8EFC-ED5C34BA2B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36892" y="3109118"/>
            <a:ext cx="4780562" cy="639763"/>
          </a:xfrm>
        </p:spPr>
        <p:txBody>
          <a:bodyPr>
            <a:normAutofit fontScale="90000"/>
          </a:bodyPr>
          <a:lstStyle/>
          <a:p>
            <a:pPr algn="ctr"/>
            <a:br>
              <a:rPr lang="fr-FR" dirty="0"/>
            </a:br>
            <a:r>
              <a:rPr lang="fr-FR" dirty="0"/>
              <a:t>Merci pour votre attention</a:t>
            </a:r>
            <a:br>
              <a:rPr lang="fr-FR" dirty="0"/>
            </a:br>
            <a:br>
              <a:rPr lang="fr-FR" dirty="0"/>
            </a:br>
            <a:br>
              <a:rPr lang="fr-FR" dirty="0"/>
            </a:br>
            <a:endParaRPr lang="fr-FR" dirty="0"/>
          </a:p>
        </p:txBody>
      </p:sp>
      <p:graphicFrame>
        <p:nvGraphicFramePr>
          <p:cNvPr id="5" name="Espace réservé du contenu 8">
            <a:extLst>
              <a:ext uri="{FF2B5EF4-FFF2-40B4-BE49-F238E27FC236}">
                <a16:creationId xmlns:a16="http://schemas.microsoft.com/office/drawing/2014/main" id="{10E40A72-6909-4343-9523-49E961E3B8FF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-1" y="6487160"/>
          <a:ext cx="12192001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28095">
                  <a:extLst>
                    <a:ext uri="{9D8B030D-6E8A-4147-A177-3AD203B41FA5}">
                      <a16:colId xmlns:a16="http://schemas.microsoft.com/office/drawing/2014/main" val="3638622499"/>
                    </a:ext>
                  </a:extLst>
                </a:gridCol>
                <a:gridCol w="1849531">
                  <a:extLst>
                    <a:ext uri="{9D8B030D-6E8A-4147-A177-3AD203B41FA5}">
                      <a16:colId xmlns:a16="http://schemas.microsoft.com/office/drawing/2014/main" val="3056462238"/>
                    </a:ext>
                  </a:extLst>
                </a:gridCol>
                <a:gridCol w="714375">
                  <a:extLst>
                    <a:ext uri="{9D8B030D-6E8A-4147-A177-3AD203B41FA5}">
                      <a16:colId xmlns:a16="http://schemas.microsoft.com/office/drawing/2014/main" val="6064497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>
                          <a:solidFill>
                            <a:schemeClr val="bg1"/>
                          </a:solidFill>
                        </a:rPr>
                        <a:t>5. Conclusions et perspectives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12473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38DB9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1247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6157427"/>
                  </a:ext>
                </a:extLst>
              </a:tr>
            </a:tbl>
          </a:graphicData>
        </a:graphic>
      </p:graphicFrame>
      <p:sp>
        <p:nvSpPr>
          <p:cNvPr id="8" name="Espace réservé du numéro de diapositive 2">
            <a:extLst>
              <a:ext uri="{FF2B5EF4-FFF2-40B4-BE49-F238E27FC236}">
                <a16:creationId xmlns:a16="http://schemas.microsoft.com/office/drawing/2014/main" id="{40D0B0CF-DEA0-46F1-92CA-1EFD911D60E8}"/>
              </a:ext>
            </a:extLst>
          </p:cNvPr>
          <p:cNvSpPr txBox="1">
            <a:spLocks/>
          </p:cNvSpPr>
          <p:nvPr/>
        </p:nvSpPr>
        <p:spPr>
          <a:xfrm>
            <a:off x="10398842" y="6475197"/>
            <a:ext cx="95495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 rtl="0">
              <a:defRPr lang="fr-fr"/>
            </a:defPPr>
            <a:lvl1pPr marL="0" algn="r" defTabSz="914400" rtl="0" eaLnBrk="1" latinLnBrk="0" hangingPunct="1">
              <a:defRPr sz="12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870EFC4C-4766-4B55-8A00-29738495EC5F}" type="slidenum">
              <a:rPr lang="fr-FR" smtClean="0">
                <a:solidFill>
                  <a:schemeClr val="bg1"/>
                </a:solidFill>
                <a:latin typeface="Calibri" panose="020F0502020204030204"/>
              </a:rPr>
              <a:pPr>
                <a:defRPr/>
              </a:pPr>
              <a:t>17</a:t>
            </a:fld>
            <a:endParaRPr lang="fr-FR" dirty="0">
              <a:solidFill>
                <a:schemeClr val="bg1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7789036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CB8FAFE-56EB-49A5-9050-AC8CC3C98E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8" y="448056"/>
            <a:ext cx="11200622" cy="640080"/>
          </a:xfrm>
        </p:spPr>
        <p:txBody>
          <a:bodyPr>
            <a:normAutofit/>
          </a:bodyPr>
          <a:lstStyle/>
          <a:p>
            <a:r>
              <a:rPr lang="fr-FR" dirty="0"/>
              <a:t>Plan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0876CE4E-FEFA-4394-8E4D-DB4DBE815346}"/>
              </a:ext>
            </a:extLst>
          </p:cNvPr>
          <p:cNvSpPr txBox="1"/>
          <p:nvPr/>
        </p:nvSpPr>
        <p:spPr>
          <a:xfrm>
            <a:off x="834885" y="1490764"/>
            <a:ext cx="1034663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fr-FR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Contexte et objectifs</a:t>
            </a:r>
          </a:p>
          <a:p>
            <a:pPr marL="342900" indent="-342900">
              <a:buFont typeface="+mj-lt"/>
              <a:buAutoNum type="arabicPeriod"/>
            </a:pPr>
            <a:endParaRPr lang="fr-FR" dirty="0"/>
          </a:p>
          <a:p>
            <a:pPr marL="342900" indent="-342900">
              <a:buFont typeface="+mj-lt"/>
              <a:buAutoNum type="arabicPeriod"/>
            </a:pPr>
            <a:r>
              <a:rPr lang="fr-FR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Phénomènes physiques modélisés et structure du modèle</a:t>
            </a:r>
          </a:p>
          <a:p>
            <a:pPr marL="342900" indent="-342900">
              <a:buFont typeface="+mj-lt"/>
              <a:buAutoNum type="arabicPeriod"/>
            </a:pPr>
            <a:endParaRPr lang="fr-FR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fr-FR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Pré-calcul aéraulique et équilibrage des bilans de masse</a:t>
            </a:r>
          </a:p>
          <a:p>
            <a:pPr marL="342900" indent="-342900">
              <a:buFont typeface="+mj-lt"/>
              <a:buAutoNum type="arabicPeriod"/>
            </a:pPr>
            <a:endParaRPr lang="fr-FR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fr-FR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Premiers résultats sur un cas simple</a:t>
            </a:r>
          </a:p>
          <a:p>
            <a:pPr marL="342900" indent="-342900">
              <a:buFont typeface="+mj-lt"/>
              <a:buAutoNum type="arabicPeriod"/>
            </a:pPr>
            <a:endParaRPr lang="fr-FR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fr-FR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Conclusions et perspectives</a:t>
            </a:r>
          </a:p>
        </p:txBody>
      </p:sp>
      <p:sp>
        <p:nvSpPr>
          <p:cNvPr id="6" name="Espace réservé du numéro de diapositive 2">
            <a:extLst>
              <a:ext uri="{FF2B5EF4-FFF2-40B4-BE49-F238E27FC236}">
                <a16:creationId xmlns:a16="http://schemas.microsoft.com/office/drawing/2014/main" id="{3536A38C-529F-461B-90C7-21A44EE3A190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 rtl="0">
              <a:defRPr lang="fr-fr"/>
            </a:defPPr>
            <a:lvl1pPr marL="0" algn="r" defTabSz="914400" rtl="0" eaLnBrk="1" latinLnBrk="0" hangingPunct="1">
              <a:defRPr sz="12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870EFC4C-4766-4B55-8A00-29738495EC5F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>
                <a:defRPr/>
              </a:pPr>
              <a:t>2</a:t>
            </a:fld>
            <a:endParaRPr lang="fr-FR" dirty="0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graphicFrame>
        <p:nvGraphicFramePr>
          <p:cNvPr id="7" name="Espace réservé du contenu 8">
            <a:extLst>
              <a:ext uri="{FF2B5EF4-FFF2-40B4-BE49-F238E27FC236}">
                <a16:creationId xmlns:a16="http://schemas.microsoft.com/office/drawing/2014/main" id="{D0C99F57-C8EC-4483-BBF2-B0F630E858B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40021966"/>
              </p:ext>
            </p:extLst>
          </p:nvPr>
        </p:nvGraphicFramePr>
        <p:xfrm>
          <a:off x="-1" y="6487160"/>
          <a:ext cx="12192001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28095">
                  <a:extLst>
                    <a:ext uri="{9D8B030D-6E8A-4147-A177-3AD203B41FA5}">
                      <a16:colId xmlns:a16="http://schemas.microsoft.com/office/drawing/2014/main" val="3638622499"/>
                    </a:ext>
                  </a:extLst>
                </a:gridCol>
                <a:gridCol w="1849531">
                  <a:extLst>
                    <a:ext uri="{9D8B030D-6E8A-4147-A177-3AD203B41FA5}">
                      <a16:colId xmlns:a16="http://schemas.microsoft.com/office/drawing/2014/main" val="3056462238"/>
                    </a:ext>
                  </a:extLst>
                </a:gridCol>
                <a:gridCol w="714375">
                  <a:extLst>
                    <a:ext uri="{9D8B030D-6E8A-4147-A177-3AD203B41FA5}">
                      <a16:colId xmlns:a16="http://schemas.microsoft.com/office/drawing/2014/main" val="6064497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>
                          <a:solidFill>
                            <a:schemeClr val="bg1"/>
                          </a:solidFill>
                        </a:rPr>
                        <a:t>Plan</a:t>
                      </a:r>
                      <a:endParaRPr lang="fr-FR" sz="1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12473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38DB9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1247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6157427"/>
                  </a:ext>
                </a:extLst>
              </a:tr>
            </a:tbl>
          </a:graphicData>
        </a:graphic>
      </p:graphicFrame>
      <p:sp>
        <p:nvSpPr>
          <p:cNvPr id="9" name="Espace réservé du numéro de diapositive 2">
            <a:extLst>
              <a:ext uri="{FF2B5EF4-FFF2-40B4-BE49-F238E27FC236}">
                <a16:creationId xmlns:a16="http://schemas.microsoft.com/office/drawing/2014/main" id="{DF98494B-53CD-4D48-BB3D-2647CFBF0B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98842" y="6475197"/>
            <a:ext cx="954958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70EFC4C-4766-4B55-8A00-29738495EC5F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598241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6406EE7A-5B9E-412A-BC06-A4A71953A8F6}"/>
              </a:ext>
            </a:extLst>
          </p:cNvPr>
          <p:cNvSpPr txBox="1"/>
          <p:nvPr/>
        </p:nvSpPr>
        <p:spPr>
          <a:xfrm>
            <a:off x="702425" y="1841153"/>
            <a:ext cx="341030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/>
              <a:t>Vagues de chaleur plus intenses et fréquentes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/>
              <a:t>Densification urbaine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A0D0382C-C693-4A08-97C7-FEE40F67C706}"/>
              </a:ext>
            </a:extLst>
          </p:cNvPr>
          <p:cNvSpPr txBox="1"/>
          <p:nvPr/>
        </p:nvSpPr>
        <p:spPr>
          <a:xfrm>
            <a:off x="5005305" y="2019399"/>
            <a:ext cx="21456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/>
              <a:t>Intensification des ICU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8E99A338-9067-4488-8CF3-65F709103DD9}"/>
              </a:ext>
            </a:extLst>
          </p:cNvPr>
          <p:cNvSpPr txBox="1"/>
          <p:nvPr/>
        </p:nvSpPr>
        <p:spPr>
          <a:xfrm>
            <a:off x="8121280" y="1885302"/>
            <a:ext cx="368029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/>
              <a:t>Altération de la santé et du confort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/>
              <a:t>Quels impacts du </a:t>
            </a:r>
            <a:r>
              <a:rPr lang="fr-FR" sz="1600"/>
              <a:t>stress thermique </a:t>
            </a:r>
            <a:r>
              <a:rPr lang="fr-FR" sz="1600" dirty="0"/>
              <a:t>sur le </a:t>
            </a:r>
            <a:r>
              <a:rPr lang="fr-FR" sz="1600" b="1" dirty="0">
                <a:solidFill>
                  <a:srgbClr val="412473"/>
                </a:solidFill>
              </a:rPr>
              <a:t>court </a:t>
            </a:r>
            <a:r>
              <a:rPr lang="fr-FR" sz="1600" dirty="0"/>
              <a:t>et long </a:t>
            </a:r>
            <a:r>
              <a:rPr lang="fr-FR" sz="1600" b="1" dirty="0">
                <a:solidFill>
                  <a:srgbClr val="412473"/>
                </a:solidFill>
              </a:rPr>
              <a:t>terme</a:t>
            </a:r>
            <a:r>
              <a:rPr lang="fr-FR" sz="1600" dirty="0"/>
              <a:t> ?</a:t>
            </a:r>
          </a:p>
        </p:txBody>
      </p:sp>
      <p:sp>
        <p:nvSpPr>
          <p:cNvPr id="10" name="Forme libre : forme 9">
            <a:extLst>
              <a:ext uri="{FF2B5EF4-FFF2-40B4-BE49-F238E27FC236}">
                <a16:creationId xmlns:a16="http://schemas.microsoft.com/office/drawing/2014/main" id="{A7958703-4926-48D1-9889-5E6F45BDFFC1}"/>
              </a:ext>
            </a:extLst>
          </p:cNvPr>
          <p:cNvSpPr/>
          <p:nvPr/>
        </p:nvSpPr>
        <p:spPr>
          <a:xfrm>
            <a:off x="4334939" y="2050581"/>
            <a:ext cx="601555" cy="548640"/>
          </a:xfrm>
          <a:custGeom>
            <a:avLst/>
            <a:gdLst>
              <a:gd name="connsiteX0" fmla="*/ 0 w 601555"/>
              <a:gd name="connsiteY0" fmla="*/ 0 h 548640"/>
              <a:gd name="connsiteX1" fmla="*/ 330926 w 601555"/>
              <a:gd name="connsiteY1" fmla="*/ 121920 h 548640"/>
              <a:gd name="connsiteX2" fmla="*/ 600892 w 601555"/>
              <a:gd name="connsiteY2" fmla="*/ 400595 h 548640"/>
              <a:gd name="connsiteX3" fmla="*/ 252549 w 601555"/>
              <a:gd name="connsiteY3" fmla="*/ 548640 h 548640"/>
              <a:gd name="connsiteX4" fmla="*/ 252549 w 601555"/>
              <a:gd name="connsiteY4" fmla="*/ 548640 h 548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1555" h="548640">
                <a:moveTo>
                  <a:pt x="0" y="0"/>
                </a:moveTo>
                <a:cubicBezTo>
                  <a:pt x="115388" y="27577"/>
                  <a:pt x="230777" y="55154"/>
                  <a:pt x="330926" y="121920"/>
                </a:cubicBezTo>
                <a:cubicBezTo>
                  <a:pt x="431075" y="188686"/>
                  <a:pt x="613955" y="329475"/>
                  <a:pt x="600892" y="400595"/>
                </a:cubicBezTo>
                <a:cubicBezTo>
                  <a:pt x="587829" y="471715"/>
                  <a:pt x="252549" y="548640"/>
                  <a:pt x="252549" y="548640"/>
                </a:cubicBezTo>
                <a:lnTo>
                  <a:pt x="252549" y="548640"/>
                </a:lnTo>
              </a:path>
            </a:pathLst>
          </a:cu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861ADBED-34B4-4C76-B4E4-377A59E0F93C}"/>
              </a:ext>
            </a:extLst>
          </p:cNvPr>
          <p:cNvGrpSpPr/>
          <p:nvPr/>
        </p:nvGrpSpPr>
        <p:grpSpPr>
          <a:xfrm>
            <a:off x="4564174" y="2083286"/>
            <a:ext cx="128722" cy="105761"/>
            <a:chOff x="4330972" y="2035676"/>
            <a:chExt cx="128722" cy="105761"/>
          </a:xfrm>
        </p:grpSpPr>
        <p:cxnSp>
          <p:nvCxnSpPr>
            <p:cNvPr id="14" name="Connecteur droit 13">
              <a:extLst>
                <a:ext uri="{FF2B5EF4-FFF2-40B4-BE49-F238E27FC236}">
                  <a16:creationId xmlns:a16="http://schemas.microsoft.com/office/drawing/2014/main" id="{1BFEEA40-D406-48B9-8D42-651B0E91B4B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330972" y="2125762"/>
              <a:ext cx="128722" cy="15675"/>
            </a:xfrm>
            <a:prstGeom prst="line">
              <a:avLst/>
            </a:prstGeom>
            <a:ln w="15875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droit 14">
              <a:extLst>
                <a:ext uri="{FF2B5EF4-FFF2-40B4-BE49-F238E27FC236}">
                  <a16:creationId xmlns:a16="http://schemas.microsoft.com/office/drawing/2014/main" id="{4D63063D-3239-4245-AADB-6AAFD970E28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406586" y="2035676"/>
              <a:ext cx="50438" cy="105761"/>
            </a:xfrm>
            <a:prstGeom prst="line">
              <a:avLst/>
            </a:prstGeom>
            <a:ln w="15875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Groupe 21">
            <a:extLst>
              <a:ext uri="{FF2B5EF4-FFF2-40B4-BE49-F238E27FC236}">
                <a16:creationId xmlns:a16="http://schemas.microsoft.com/office/drawing/2014/main" id="{0019784B-E7C5-4642-9210-D712ACF93370}"/>
              </a:ext>
            </a:extLst>
          </p:cNvPr>
          <p:cNvGrpSpPr/>
          <p:nvPr/>
        </p:nvGrpSpPr>
        <p:grpSpPr>
          <a:xfrm rot="20146519">
            <a:off x="5867147" y="1794053"/>
            <a:ext cx="128722" cy="105761"/>
            <a:chOff x="4330972" y="2035676"/>
            <a:chExt cx="128722" cy="105761"/>
          </a:xfrm>
        </p:grpSpPr>
        <p:cxnSp>
          <p:nvCxnSpPr>
            <p:cNvPr id="23" name="Connecteur droit 22">
              <a:extLst>
                <a:ext uri="{FF2B5EF4-FFF2-40B4-BE49-F238E27FC236}">
                  <a16:creationId xmlns:a16="http://schemas.microsoft.com/office/drawing/2014/main" id="{EDAD14D8-A7A1-45FC-9C41-2972380CEBE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330972" y="2125762"/>
              <a:ext cx="128722" cy="15675"/>
            </a:xfrm>
            <a:prstGeom prst="line">
              <a:avLst/>
            </a:prstGeom>
            <a:ln w="15875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23">
              <a:extLst>
                <a:ext uri="{FF2B5EF4-FFF2-40B4-BE49-F238E27FC236}">
                  <a16:creationId xmlns:a16="http://schemas.microsoft.com/office/drawing/2014/main" id="{9B8039B3-0787-4C3C-8BEE-3B5E62B046BB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406586" y="2035676"/>
              <a:ext cx="50438" cy="105761"/>
            </a:xfrm>
            <a:prstGeom prst="line">
              <a:avLst/>
            </a:prstGeom>
            <a:ln w="15875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Groupe 27">
            <a:extLst>
              <a:ext uri="{FF2B5EF4-FFF2-40B4-BE49-F238E27FC236}">
                <a16:creationId xmlns:a16="http://schemas.microsoft.com/office/drawing/2014/main" id="{DC9264FC-B11A-4D20-9F66-8860649731A2}"/>
              </a:ext>
            </a:extLst>
          </p:cNvPr>
          <p:cNvGrpSpPr/>
          <p:nvPr/>
        </p:nvGrpSpPr>
        <p:grpSpPr>
          <a:xfrm rot="17307622">
            <a:off x="4753811" y="2477961"/>
            <a:ext cx="128722" cy="105761"/>
            <a:chOff x="4330972" y="2035676"/>
            <a:chExt cx="128722" cy="105761"/>
          </a:xfrm>
        </p:grpSpPr>
        <p:cxnSp>
          <p:nvCxnSpPr>
            <p:cNvPr id="29" name="Connecteur droit 28">
              <a:extLst>
                <a:ext uri="{FF2B5EF4-FFF2-40B4-BE49-F238E27FC236}">
                  <a16:creationId xmlns:a16="http://schemas.microsoft.com/office/drawing/2014/main" id="{3E0F35E6-CBC8-4E06-844E-153ACF1B628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330972" y="2125762"/>
              <a:ext cx="128722" cy="15675"/>
            </a:xfrm>
            <a:prstGeom prst="line">
              <a:avLst/>
            </a:prstGeom>
            <a:ln w="15875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cteur droit 29">
              <a:extLst>
                <a:ext uri="{FF2B5EF4-FFF2-40B4-BE49-F238E27FC236}">
                  <a16:creationId xmlns:a16="http://schemas.microsoft.com/office/drawing/2014/main" id="{9B94F775-D08B-4DE9-98D6-54E7275A41BB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406586" y="2035676"/>
              <a:ext cx="50438" cy="105761"/>
            </a:xfrm>
            <a:prstGeom prst="line">
              <a:avLst/>
            </a:prstGeom>
            <a:ln w="15875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Forme libre : forme 31">
            <a:extLst>
              <a:ext uri="{FF2B5EF4-FFF2-40B4-BE49-F238E27FC236}">
                <a16:creationId xmlns:a16="http://schemas.microsoft.com/office/drawing/2014/main" id="{747CDB21-3869-4596-AA92-8AFA143E09B5}"/>
              </a:ext>
            </a:extLst>
          </p:cNvPr>
          <p:cNvSpPr/>
          <p:nvPr/>
        </p:nvSpPr>
        <p:spPr>
          <a:xfrm>
            <a:off x="4340382" y="1851429"/>
            <a:ext cx="3539490" cy="463131"/>
          </a:xfrm>
          <a:custGeom>
            <a:avLst/>
            <a:gdLst>
              <a:gd name="connsiteX0" fmla="*/ 0 w 3539490"/>
              <a:gd name="connsiteY0" fmla="*/ 196431 h 463131"/>
              <a:gd name="connsiteX1" fmla="*/ 1638300 w 3539490"/>
              <a:gd name="connsiteY1" fmla="*/ 9741 h 463131"/>
              <a:gd name="connsiteX2" fmla="*/ 3539490 w 3539490"/>
              <a:gd name="connsiteY2" fmla="*/ 463131 h 463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539490" h="463131">
                <a:moveTo>
                  <a:pt x="0" y="196431"/>
                </a:moveTo>
                <a:cubicBezTo>
                  <a:pt x="524192" y="80861"/>
                  <a:pt x="1048385" y="-34709"/>
                  <a:pt x="1638300" y="9741"/>
                </a:cubicBezTo>
                <a:cubicBezTo>
                  <a:pt x="2228215" y="54191"/>
                  <a:pt x="2883852" y="258661"/>
                  <a:pt x="3539490" y="463131"/>
                </a:cubicBezTo>
              </a:path>
            </a:pathLst>
          </a:cu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113" name="Groupe 112">
            <a:extLst>
              <a:ext uri="{FF2B5EF4-FFF2-40B4-BE49-F238E27FC236}">
                <a16:creationId xmlns:a16="http://schemas.microsoft.com/office/drawing/2014/main" id="{362B49E7-EE6E-4C58-9933-2050FBE512D1}"/>
              </a:ext>
            </a:extLst>
          </p:cNvPr>
          <p:cNvGrpSpPr/>
          <p:nvPr/>
        </p:nvGrpSpPr>
        <p:grpSpPr>
          <a:xfrm>
            <a:off x="4576347" y="2595579"/>
            <a:ext cx="3201691" cy="305018"/>
            <a:chOff x="4380653" y="2725838"/>
            <a:chExt cx="3181350" cy="611189"/>
          </a:xfrm>
        </p:grpSpPr>
        <p:grpSp>
          <p:nvGrpSpPr>
            <p:cNvPr id="25" name="Groupe 24">
              <a:extLst>
                <a:ext uri="{FF2B5EF4-FFF2-40B4-BE49-F238E27FC236}">
                  <a16:creationId xmlns:a16="http://schemas.microsoft.com/office/drawing/2014/main" id="{CE892756-90E2-40E6-9DD8-704455C36410}"/>
                </a:ext>
              </a:extLst>
            </p:cNvPr>
            <p:cNvGrpSpPr/>
            <p:nvPr/>
          </p:nvGrpSpPr>
          <p:grpSpPr>
            <a:xfrm rot="20146519">
              <a:off x="5830384" y="3231266"/>
              <a:ext cx="128722" cy="105761"/>
              <a:chOff x="4330972" y="2035676"/>
              <a:chExt cx="128722" cy="105761"/>
            </a:xfrm>
          </p:grpSpPr>
          <p:cxnSp>
            <p:nvCxnSpPr>
              <p:cNvPr id="26" name="Connecteur droit 25">
                <a:extLst>
                  <a:ext uri="{FF2B5EF4-FFF2-40B4-BE49-F238E27FC236}">
                    <a16:creationId xmlns:a16="http://schemas.microsoft.com/office/drawing/2014/main" id="{81251B24-97B7-4AC6-A4BC-9169B392DDF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4330972" y="2125762"/>
                <a:ext cx="128722" cy="15675"/>
              </a:xfrm>
              <a:prstGeom prst="line">
                <a:avLst/>
              </a:prstGeom>
              <a:ln w="15875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26">
                <a:extLst>
                  <a:ext uri="{FF2B5EF4-FFF2-40B4-BE49-F238E27FC236}">
                    <a16:creationId xmlns:a16="http://schemas.microsoft.com/office/drawing/2014/main" id="{BEDBA3E1-8D15-4F8F-8C03-60449FF5F7A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4406586" y="2035676"/>
                <a:ext cx="50438" cy="105761"/>
              </a:xfrm>
              <a:prstGeom prst="line">
                <a:avLst/>
              </a:prstGeom>
              <a:ln w="15875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3" name="Forme libre : forme 32">
              <a:extLst>
                <a:ext uri="{FF2B5EF4-FFF2-40B4-BE49-F238E27FC236}">
                  <a16:creationId xmlns:a16="http://schemas.microsoft.com/office/drawing/2014/main" id="{3EAC1E7A-1220-4192-8F11-4D8E44E40258}"/>
                </a:ext>
              </a:extLst>
            </p:cNvPr>
            <p:cNvSpPr/>
            <p:nvPr/>
          </p:nvSpPr>
          <p:spPr>
            <a:xfrm>
              <a:off x="4380653" y="2725838"/>
              <a:ext cx="3181350" cy="580973"/>
            </a:xfrm>
            <a:custGeom>
              <a:avLst/>
              <a:gdLst>
                <a:gd name="connsiteX0" fmla="*/ 0 w 3181350"/>
                <a:gd name="connsiteY0" fmla="*/ 0 h 580973"/>
                <a:gd name="connsiteX1" fmla="*/ 1383030 w 3181350"/>
                <a:gd name="connsiteY1" fmla="*/ 579120 h 580973"/>
                <a:gd name="connsiteX2" fmla="*/ 3181350 w 3181350"/>
                <a:gd name="connsiteY2" fmla="*/ 148590 h 5809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181350" h="580973">
                  <a:moveTo>
                    <a:pt x="0" y="0"/>
                  </a:moveTo>
                  <a:cubicBezTo>
                    <a:pt x="426402" y="277177"/>
                    <a:pt x="852805" y="554355"/>
                    <a:pt x="1383030" y="579120"/>
                  </a:cubicBezTo>
                  <a:cubicBezTo>
                    <a:pt x="1913255" y="603885"/>
                    <a:pt x="2547302" y="376237"/>
                    <a:pt x="3181350" y="148590"/>
                  </a:cubicBezTo>
                </a:path>
              </a:pathLst>
            </a:custGeom>
            <a:noFill/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34" name="Forme libre : forme 33">
            <a:extLst>
              <a:ext uri="{FF2B5EF4-FFF2-40B4-BE49-F238E27FC236}">
                <a16:creationId xmlns:a16="http://schemas.microsoft.com/office/drawing/2014/main" id="{0CD9E69B-E855-4FF9-B7EC-23DDB4A49F66}"/>
              </a:ext>
            </a:extLst>
          </p:cNvPr>
          <p:cNvSpPr/>
          <p:nvPr/>
        </p:nvSpPr>
        <p:spPr>
          <a:xfrm>
            <a:off x="7064532" y="2482200"/>
            <a:ext cx="777240" cy="87504"/>
          </a:xfrm>
          <a:custGeom>
            <a:avLst/>
            <a:gdLst>
              <a:gd name="connsiteX0" fmla="*/ 0 w 777240"/>
              <a:gd name="connsiteY0" fmla="*/ 0 h 87504"/>
              <a:gd name="connsiteX1" fmla="*/ 453390 w 777240"/>
              <a:gd name="connsiteY1" fmla="*/ 83820 h 87504"/>
              <a:gd name="connsiteX2" fmla="*/ 777240 w 777240"/>
              <a:gd name="connsiteY2" fmla="*/ 64770 h 87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77240" h="87504">
                <a:moveTo>
                  <a:pt x="0" y="0"/>
                </a:moveTo>
                <a:cubicBezTo>
                  <a:pt x="161925" y="36512"/>
                  <a:pt x="323850" y="73025"/>
                  <a:pt x="453390" y="83820"/>
                </a:cubicBezTo>
                <a:cubicBezTo>
                  <a:pt x="582930" y="94615"/>
                  <a:pt x="680085" y="79692"/>
                  <a:pt x="777240" y="64770"/>
                </a:cubicBezTo>
              </a:path>
            </a:pathLst>
          </a:cu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35" name="Groupe 34">
            <a:extLst>
              <a:ext uri="{FF2B5EF4-FFF2-40B4-BE49-F238E27FC236}">
                <a16:creationId xmlns:a16="http://schemas.microsoft.com/office/drawing/2014/main" id="{F687B8F4-CF9F-4644-ACF2-0888E3B8414F}"/>
              </a:ext>
            </a:extLst>
          </p:cNvPr>
          <p:cNvGrpSpPr/>
          <p:nvPr/>
        </p:nvGrpSpPr>
        <p:grpSpPr>
          <a:xfrm rot="19105461">
            <a:off x="7692339" y="2498056"/>
            <a:ext cx="128722" cy="105761"/>
            <a:chOff x="4330972" y="2035676"/>
            <a:chExt cx="128722" cy="105761"/>
          </a:xfrm>
        </p:grpSpPr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13D60AA3-9C04-41DB-BCA1-034CB804C3EB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330972" y="2125762"/>
              <a:ext cx="128722" cy="15675"/>
            </a:xfrm>
            <a:prstGeom prst="line">
              <a:avLst/>
            </a:prstGeom>
            <a:ln w="15875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A52A582B-6350-4A3B-B115-A444125304A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406586" y="2035676"/>
              <a:ext cx="50438" cy="105761"/>
            </a:xfrm>
            <a:prstGeom prst="line">
              <a:avLst/>
            </a:prstGeom>
            <a:ln w="15875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4" name="ZoneTexte 113">
            <a:extLst>
              <a:ext uri="{FF2B5EF4-FFF2-40B4-BE49-F238E27FC236}">
                <a16:creationId xmlns:a16="http://schemas.microsoft.com/office/drawing/2014/main" id="{5AF051D0-1AFF-4AF0-8854-742B0D3A366B}"/>
              </a:ext>
            </a:extLst>
          </p:cNvPr>
          <p:cNvSpPr txBox="1"/>
          <p:nvPr/>
        </p:nvSpPr>
        <p:spPr>
          <a:xfrm>
            <a:off x="821327" y="3741537"/>
            <a:ext cx="11098235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412473"/>
                </a:solidFill>
              </a:rPr>
              <a:t>Objectifs – Evaluation du stress thermique épisodique et cumulé  </a:t>
            </a:r>
          </a:p>
          <a:p>
            <a:endParaRPr lang="fr-FR" b="1" dirty="0">
              <a:solidFill>
                <a:srgbClr val="412473"/>
              </a:solidFill>
            </a:endParaRPr>
          </a:p>
          <a:p>
            <a:endParaRPr lang="fr-FR" sz="900" b="1" u="sng" dirty="0">
              <a:solidFill>
                <a:srgbClr val="D24726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/>
              <a:t>Caractérisation des </a:t>
            </a:r>
            <a:r>
              <a:rPr lang="fr-FR" sz="1600" b="1" dirty="0"/>
              <a:t>ambiances thermiques intérieures/extérieures </a:t>
            </a:r>
            <a:r>
              <a:rPr lang="fr-FR" sz="1600" dirty="0"/>
              <a:t>et au sein </a:t>
            </a:r>
            <a:r>
              <a:rPr lang="fr-FR" sz="1600" b="1" dirty="0"/>
              <a:t>d’une résidence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2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b="1" dirty="0"/>
              <a:t>Comparer des configurations </a:t>
            </a:r>
            <a:r>
              <a:rPr lang="fr-FR" sz="1600" dirty="0"/>
              <a:t>de bâtiment et d’aménagement extérieur proche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/>
          </a:p>
          <a:p>
            <a:endParaRPr lang="fr-FR" sz="11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/>
              <a:t>Comprendre la </a:t>
            </a:r>
            <a:r>
              <a:rPr lang="fr-FR" sz="1600" b="1" dirty="0"/>
              <a:t>contribution des flux </a:t>
            </a:r>
            <a:r>
              <a:rPr lang="fr-FR" sz="1600" dirty="0"/>
              <a:t>sensibles et latent</a:t>
            </a:r>
          </a:p>
        </p:txBody>
      </p:sp>
      <p:sp>
        <p:nvSpPr>
          <p:cNvPr id="130" name="Titre 1">
            <a:extLst>
              <a:ext uri="{FF2B5EF4-FFF2-40B4-BE49-F238E27FC236}">
                <a16:creationId xmlns:a16="http://schemas.microsoft.com/office/drawing/2014/main" id="{CB63AE95-CC57-403F-875D-C71B987FEB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065" y="413097"/>
            <a:ext cx="6876288" cy="640080"/>
          </a:xfrm>
        </p:spPr>
        <p:txBody>
          <a:bodyPr>
            <a:normAutofit/>
          </a:bodyPr>
          <a:lstStyle/>
          <a:p>
            <a:r>
              <a:rPr lang="fr-FR" dirty="0"/>
              <a:t>Contexte et objectifs</a:t>
            </a:r>
          </a:p>
        </p:txBody>
      </p:sp>
      <p:graphicFrame>
        <p:nvGraphicFramePr>
          <p:cNvPr id="48" name="Espace réservé du contenu 8">
            <a:extLst>
              <a:ext uri="{FF2B5EF4-FFF2-40B4-BE49-F238E27FC236}">
                <a16:creationId xmlns:a16="http://schemas.microsoft.com/office/drawing/2014/main" id="{FA5C99CE-4078-40B2-A996-C8EA2540290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62355159"/>
              </p:ext>
            </p:extLst>
          </p:nvPr>
        </p:nvGraphicFramePr>
        <p:xfrm>
          <a:off x="-1" y="6487160"/>
          <a:ext cx="12192001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28095">
                  <a:extLst>
                    <a:ext uri="{9D8B030D-6E8A-4147-A177-3AD203B41FA5}">
                      <a16:colId xmlns:a16="http://schemas.microsoft.com/office/drawing/2014/main" val="3638622499"/>
                    </a:ext>
                  </a:extLst>
                </a:gridCol>
                <a:gridCol w="1849531">
                  <a:extLst>
                    <a:ext uri="{9D8B030D-6E8A-4147-A177-3AD203B41FA5}">
                      <a16:colId xmlns:a16="http://schemas.microsoft.com/office/drawing/2014/main" val="3056462238"/>
                    </a:ext>
                  </a:extLst>
                </a:gridCol>
                <a:gridCol w="714375">
                  <a:extLst>
                    <a:ext uri="{9D8B030D-6E8A-4147-A177-3AD203B41FA5}">
                      <a16:colId xmlns:a16="http://schemas.microsoft.com/office/drawing/2014/main" val="6064497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>
                          <a:solidFill>
                            <a:schemeClr val="bg1"/>
                          </a:solidFill>
                        </a:rPr>
                        <a:t>1. Contexte et objectifs</a:t>
                      </a:r>
                      <a:endParaRPr lang="fr-FR" sz="1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12473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38DB9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1247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6157427"/>
                  </a:ext>
                </a:extLst>
              </a:tr>
            </a:tbl>
          </a:graphicData>
        </a:graphic>
      </p:graphicFrame>
      <p:sp>
        <p:nvSpPr>
          <p:cNvPr id="51" name="Espace réservé du numéro de diapositive 2">
            <a:extLst>
              <a:ext uri="{FF2B5EF4-FFF2-40B4-BE49-F238E27FC236}">
                <a16:creationId xmlns:a16="http://schemas.microsoft.com/office/drawing/2014/main" id="{58D37FAD-A4DA-4959-84B2-A7CFC051AE67}"/>
              </a:ext>
            </a:extLst>
          </p:cNvPr>
          <p:cNvSpPr txBox="1">
            <a:spLocks/>
          </p:cNvSpPr>
          <p:nvPr/>
        </p:nvSpPr>
        <p:spPr>
          <a:xfrm>
            <a:off x="10398842" y="6475197"/>
            <a:ext cx="95495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 rtl="0">
              <a:defRPr lang="fr-fr"/>
            </a:defPPr>
            <a:lvl1pPr marL="0" algn="r" defTabSz="914400" rtl="0" eaLnBrk="1" latinLnBrk="0" hangingPunct="1">
              <a:defRPr sz="12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870EFC4C-4766-4B55-8A00-29738495EC5F}" type="slidenum">
              <a:rPr lang="fr-FR" smtClean="0">
                <a:solidFill>
                  <a:schemeClr val="bg1"/>
                </a:solidFill>
                <a:latin typeface="Calibri" panose="020F0502020204030204"/>
              </a:rPr>
              <a:pPr>
                <a:defRPr/>
              </a:pPr>
              <a:t>3</a:t>
            </a:fld>
            <a:endParaRPr lang="fr-FR" dirty="0">
              <a:solidFill>
                <a:schemeClr val="bg1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772774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Titre 67">
            <a:extLst>
              <a:ext uri="{FF2B5EF4-FFF2-40B4-BE49-F238E27FC236}">
                <a16:creationId xmlns:a16="http://schemas.microsoft.com/office/drawing/2014/main" id="{3962A567-118F-47EA-B42E-0D9DBC59EF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0699" y="447675"/>
            <a:ext cx="10340908" cy="639763"/>
          </a:xfrm>
        </p:spPr>
        <p:txBody>
          <a:bodyPr>
            <a:normAutofit fontScale="90000"/>
          </a:bodyPr>
          <a:lstStyle/>
          <a:p>
            <a:r>
              <a:rPr lang="fr-FR" dirty="0"/>
              <a:t>Comprendre : les grandeurs physiques influentes dans le stress thermique </a:t>
            </a:r>
          </a:p>
        </p:txBody>
      </p:sp>
      <p:pic>
        <p:nvPicPr>
          <p:cNvPr id="3" name="Graphique 2" descr="Soleil">
            <a:extLst>
              <a:ext uri="{FF2B5EF4-FFF2-40B4-BE49-F238E27FC236}">
                <a16:creationId xmlns:a16="http://schemas.microsoft.com/office/drawing/2014/main" id="{E6BEA841-2183-46E7-8AD1-A48C67B98ED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965002" y="1526854"/>
            <a:ext cx="914400" cy="914400"/>
          </a:xfrm>
          <a:prstGeom prst="rect">
            <a:avLst/>
          </a:prstGeom>
        </p:spPr>
      </p:pic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4C468BEA-CA49-4020-8A72-B62F69F911AB}"/>
              </a:ext>
            </a:extLst>
          </p:cNvPr>
          <p:cNvCxnSpPr>
            <a:cxnSpLocks/>
          </p:cNvCxnSpPr>
          <p:nvPr/>
        </p:nvCxnSpPr>
        <p:spPr>
          <a:xfrm flipV="1">
            <a:off x="488482" y="4590875"/>
            <a:ext cx="8337038" cy="19023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9" name="Graphique 18" descr="Ville">
            <a:extLst>
              <a:ext uri="{FF2B5EF4-FFF2-40B4-BE49-F238E27FC236}">
                <a16:creationId xmlns:a16="http://schemas.microsoft.com/office/drawing/2014/main" id="{2B3F76C0-DB50-4766-AFAF-26649B36352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526543" y="2538957"/>
            <a:ext cx="914400" cy="914400"/>
          </a:xfrm>
          <a:prstGeom prst="rect">
            <a:avLst/>
          </a:prstGeom>
        </p:spPr>
      </p:pic>
      <p:pic>
        <p:nvPicPr>
          <p:cNvPr id="23" name="Graphique 22" descr="Gymnaste : routine au sol">
            <a:extLst>
              <a:ext uri="{FF2B5EF4-FFF2-40B4-BE49-F238E27FC236}">
                <a16:creationId xmlns:a16="http://schemas.microsoft.com/office/drawing/2014/main" id="{E2C3E6F6-A32A-484B-A5CC-49E96322BA8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705862" y="3725221"/>
            <a:ext cx="914400" cy="914400"/>
          </a:xfrm>
          <a:prstGeom prst="rect">
            <a:avLst/>
          </a:prstGeom>
        </p:spPr>
      </p:pic>
      <p:pic>
        <p:nvPicPr>
          <p:cNvPr id="100" name="Graphique 99" descr="Ville">
            <a:extLst>
              <a:ext uri="{FF2B5EF4-FFF2-40B4-BE49-F238E27FC236}">
                <a16:creationId xmlns:a16="http://schemas.microsoft.com/office/drawing/2014/main" id="{F040D764-9889-4882-8601-8869DFA28AA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883944" y="2631566"/>
            <a:ext cx="914400" cy="914400"/>
          </a:xfrm>
          <a:prstGeom prst="rect">
            <a:avLst/>
          </a:prstGeom>
        </p:spPr>
      </p:pic>
      <p:pic>
        <p:nvPicPr>
          <p:cNvPr id="101" name="Graphique 100" descr="Ville">
            <a:extLst>
              <a:ext uri="{FF2B5EF4-FFF2-40B4-BE49-F238E27FC236}">
                <a16:creationId xmlns:a16="http://schemas.microsoft.com/office/drawing/2014/main" id="{530FA93A-E3FC-4250-979C-93372B97977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021100" y="3503053"/>
            <a:ext cx="914400" cy="914400"/>
          </a:xfrm>
          <a:prstGeom prst="rect">
            <a:avLst/>
          </a:prstGeom>
        </p:spPr>
      </p:pic>
      <p:pic>
        <p:nvPicPr>
          <p:cNvPr id="104" name="Graphique 103" descr="Ville">
            <a:extLst>
              <a:ext uri="{FF2B5EF4-FFF2-40B4-BE49-F238E27FC236}">
                <a16:creationId xmlns:a16="http://schemas.microsoft.com/office/drawing/2014/main" id="{957908AC-1F41-47AD-B007-543DC5EBD4F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330831" y="3599276"/>
            <a:ext cx="914400" cy="914400"/>
          </a:xfrm>
          <a:prstGeom prst="rect">
            <a:avLst/>
          </a:prstGeom>
        </p:spPr>
      </p:pic>
      <p:pic>
        <p:nvPicPr>
          <p:cNvPr id="28" name="Graphique 27" descr="Scène de pluie">
            <a:extLst>
              <a:ext uri="{FF2B5EF4-FFF2-40B4-BE49-F238E27FC236}">
                <a16:creationId xmlns:a16="http://schemas.microsoft.com/office/drawing/2014/main" id="{73FEB20B-CCF4-438D-A552-8FE7AEEC7B7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936041" y="3070744"/>
            <a:ext cx="914400" cy="914400"/>
          </a:xfrm>
          <a:prstGeom prst="rect">
            <a:avLst/>
          </a:prstGeom>
        </p:spPr>
      </p:pic>
      <p:pic>
        <p:nvPicPr>
          <p:cNvPr id="32" name="Graphique 31" descr="Dormir">
            <a:extLst>
              <a:ext uri="{FF2B5EF4-FFF2-40B4-BE49-F238E27FC236}">
                <a16:creationId xmlns:a16="http://schemas.microsoft.com/office/drawing/2014/main" id="{F4CCD045-9713-4DB6-8890-5F496274F7F4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6243383" y="3822850"/>
            <a:ext cx="438070" cy="438070"/>
          </a:xfrm>
          <a:prstGeom prst="rect">
            <a:avLst/>
          </a:prstGeom>
        </p:spPr>
      </p:pic>
      <p:sp>
        <p:nvSpPr>
          <p:cNvPr id="108" name="Forme libre : forme 107">
            <a:extLst>
              <a:ext uri="{FF2B5EF4-FFF2-40B4-BE49-F238E27FC236}">
                <a16:creationId xmlns:a16="http://schemas.microsoft.com/office/drawing/2014/main" id="{E5695D83-0763-4E8D-83EE-1FAB587CE78D}"/>
              </a:ext>
            </a:extLst>
          </p:cNvPr>
          <p:cNvSpPr/>
          <p:nvPr/>
        </p:nvSpPr>
        <p:spPr>
          <a:xfrm>
            <a:off x="2273597" y="4191357"/>
            <a:ext cx="53906" cy="349084"/>
          </a:xfrm>
          <a:custGeom>
            <a:avLst/>
            <a:gdLst>
              <a:gd name="connsiteX0" fmla="*/ 70767 w 105969"/>
              <a:gd name="connsiteY0" fmla="*/ 504092 h 504092"/>
              <a:gd name="connsiteX1" fmla="*/ 429 w 105969"/>
              <a:gd name="connsiteY1" fmla="*/ 404446 h 504092"/>
              <a:gd name="connsiteX2" fmla="*/ 100075 w 105969"/>
              <a:gd name="connsiteY2" fmla="*/ 334108 h 504092"/>
              <a:gd name="connsiteX3" fmla="*/ 429 w 105969"/>
              <a:gd name="connsiteY3" fmla="*/ 246184 h 504092"/>
              <a:gd name="connsiteX4" fmla="*/ 105937 w 105969"/>
              <a:gd name="connsiteY4" fmla="*/ 175846 h 504092"/>
              <a:gd name="connsiteX5" fmla="*/ 12152 w 105969"/>
              <a:gd name="connsiteY5" fmla="*/ 87923 h 504092"/>
              <a:gd name="connsiteX6" fmla="*/ 59044 w 105969"/>
              <a:gd name="connsiteY6" fmla="*/ 0 h 504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5969" h="504092">
                <a:moveTo>
                  <a:pt x="70767" y="504092"/>
                </a:moveTo>
                <a:cubicBezTo>
                  <a:pt x="33155" y="468434"/>
                  <a:pt x="-4456" y="432777"/>
                  <a:pt x="429" y="404446"/>
                </a:cubicBezTo>
                <a:cubicBezTo>
                  <a:pt x="5314" y="376115"/>
                  <a:pt x="100075" y="360485"/>
                  <a:pt x="100075" y="334108"/>
                </a:cubicBezTo>
                <a:cubicBezTo>
                  <a:pt x="100075" y="307731"/>
                  <a:pt x="-548" y="272561"/>
                  <a:pt x="429" y="246184"/>
                </a:cubicBezTo>
                <a:cubicBezTo>
                  <a:pt x="1406" y="219807"/>
                  <a:pt x="103983" y="202223"/>
                  <a:pt x="105937" y="175846"/>
                </a:cubicBezTo>
                <a:cubicBezTo>
                  <a:pt x="107891" y="149469"/>
                  <a:pt x="19968" y="117231"/>
                  <a:pt x="12152" y="87923"/>
                </a:cubicBezTo>
                <a:cubicBezTo>
                  <a:pt x="4336" y="58615"/>
                  <a:pt x="23875" y="8792"/>
                  <a:pt x="59044" y="0"/>
                </a:cubicBezTo>
              </a:path>
            </a:pathLst>
          </a:custGeom>
          <a:noFill/>
          <a:ln>
            <a:solidFill>
              <a:schemeClr val="accent2"/>
            </a:solidFill>
            <a:headEnd type="non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09" name="Forme libre : forme 108">
            <a:extLst>
              <a:ext uri="{FF2B5EF4-FFF2-40B4-BE49-F238E27FC236}">
                <a16:creationId xmlns:a16="http://schemas.microsoft.com/office/drawing/2014/main" id="{C11DE45D-06F9-4139-907D-1AF14B65EFA8}"/>
              </a:ext>
            </a:extLst>
          </p:cNvPr>
          <p:cNvSpPr/>
          <p:nvPr/>
        </p:nvSpPr>
        <p:spPr>
          <a:xfrm>
            <a:off x="2072129" y="4191357"/>
            <a:ext cx="53906" cy="349084"/>
          </a:xfrm>
          <a:custGeom>
            <a:avLst/>
            <a:gdLst>
              <a:gd name="connsiteX0" fmla="*/ 70767 w 105969"/>
              <a:gd name="connsiteY0" fmla="*/ 504092 h 504092"/>
              <a:gd name="connsiteX1" fmla="*/ 429 w 105969"/>
              <a:gd name="connsiteY1" fmla="*/ 404446 h 504092"/>
              <a:gd name="connsiteX2" fmla="*/ 100075 w 105969"/>
              <a:gd name="connsiteY2" fmla="*/ 334108 h 504092"/>
              <a:gd name="connsiteX3" fmla="*/ 429 w 105969"/>
              <a:gd name="connsiteY3" fmla="*/ 246184 h 504092"/>
              <a:gd name="connsiteX4" fmla="*/ 105937 w 105969"/>
              <a:gd name="connsiteY4" fmla="*/ 175846 h 504092"/>
              <a:gd name="connsiteX5" fmla="*/ 12152 w 105969"/>
              <a:gd name="connsiteY5" fmla="*/ 87923 h 504092"/>
              <a:gd name="connsiteX6" fmla="*/ 59044 w 105969"/>
              <a:gd name="connsiteY6" fmla="*/ 0 h 504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5969" h="504092">
                <a:moveTo>
                  <a:pt x="70767" y="504092"/>
                </a:moveTo>
                <a:cubicBezTo>
                  <a:pt x="33155" y="468434"/>
                  <a:pt x="-4456" y="432777"/>
                  <a:pt x="429" y="404446"/>
                </a:cubicBezTo>
                <a:cubicBezTo>
                  <a:pt x="5314" y="376115"/>
                  <a:pt x="100075" y="360485"/>
                  <a:pt x="100075" y="334108"/>
                </a:cubicBezTo>
                <a:cubicBezTo>
                  <a:pt x="100075" y="307731"/>
                  <a:pt x="-548" y="272561"/>
                  <a:pt x="429" y="246184"/>
                </a:cubicBezTo>
                <a:cubicBezTo>
                  <a:pt x="1406" y="219807"/>
                  <a:pt x="103983" y="202223"/>
                  <a:pt x="105937" y="175846"/>
                </a:cubicBezTo>
                <a:cubicBezTo>
                  <a:pt x="107891" y="149469"/>
                  <a:pt x="19968" y="117231"/>
                  <a:pt x="12152" y="87923"/>
                </a:cubicBezTo>
                <a:cubicBezTo>
                  <a:pt x="4336" y="58615"/>
                  <a:pt x="23875" y="8792"/>
                  <a:pt x="59044" y="0"/>
                </a:cubicBezTo>
              </a:path>
            </a:pathLst>
          </a:custGeom>
          <a:noFill/>
          <a:ln>
            <a:solidFill>
              <a:srgbClr val="C00000"/>
            </a:solidFill>
            <a:headEnd type="non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10" name="Forme libre : forme 109">
            <a:extLst>
              <a:ext uri="{FF2B5EF4-FFF2-40B4-BE49-F238E27FC236}">
                <a16:creationId xmlns:a16="http://schemas.microsoft.com/office/drawing/2014/main" id="{06AA4362-36C7-4C84-9FFF-996C7E678A3F}"/>
              </a:ext>
            </a:extLst>
          </p:cNvPr>
          <p:cNvSpPr/>
          <p:nvPr/>
        </p:nvSpPr>
        <p:spPr>
          <a:xfrm>
            <a:off x="5035481" y="4210589"/>
            <a:ext cx="53906" cy="349084"/>
          </a:xfrm>
          <a:custGeom>
            <a:avLst/>
            <a:gdLst>
              <a:gd name="connsiteX0" fmla="*/ 70767 w 105969"/>
              <a:gd name="connsiteY0" fmla="*/ 504092 h 504092"/>
              <a:gd name="connsiteX1" fmla="*/ 429 w 105969"/>
              <a:gd name="connsiteY1" fmla="*/ 404446 h 504092"/>
              <a:gd name="connsiteX2" fmla="*/ 100075 w 105969"/>
              <a:gd name="connsiteY2" fmla="*/ 334108 h 504092"/>
              <a:gd name="connsiteX3" fmla="*/ 429 w 105969"/>
              <a:gd name="connsiteY3" fmla="*/ 246184 h 504092"/>
              <a:gd name="connsiteX4" fmla="*/ 105937 w 105969"/>
              <a:gd name="connsiteY4" fmla="*/ 175846 h 504092"/>
              <a:gd name="connsiteX5" fmla="*/ 12152 w 105969"/>
              <a:gd name="connsiteY5" fmla="*/ 87923 h 504092"/>
              <a:gd name="connsiteX6" fmla="*/ 59044 w 105969"/>
              <a:gd name="connsiteY6" fmla="*/ 0 h 504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5969" h="504092">
                <a:moveTo>
                  <a:pt x="70767" y="504092"/>
                </a:moveTo>
                <a:cubicBezTo>
                  <a:pt x="33155" y="468434"/>
                  <a:pt x="-4456" y="432777"/>
                  <a:pt x="429" y="404446"/>
                </a:cubicBezTo>
                <a:cubicBezTo>
                  <a:pt x="5314" y="376115"/>
                  <a:pt x="100075" y="360485"/>
                  <a:pt x="100075" y="334108"/>
                </a:cubicBezTo>
                <a:cubicBezTo>
                  <a:pt x="100075" y="307731"/>
                  <a:pt x="-548" y="272561"/>
                  <a:pt x="429" y="246184"/>
                </a:cubicBezTo>
                <a:cubicBezTo>
                  <a:pt x="1406" y="219807"/>
                  <a:pt x="103983" y="202223"/>
                  <a:pt x="105937" y="175846"/>
                </a:cubicBezTo>
                <a:cubicBezTo>
                  <a:pt x="107891" y="149469"/>
                  <a:pt x="19968" y="117231"/>
                  <a:pt x="12152" y="87923"/>
                </a:cubicBezTo>
                <a:cubicBezTo>
                  <a:pt x="4336" y="58615"/>
                  <a:pt x="23875" y="8792"/>
                  <a:pt x="59044" y="0"/>
                </a:cubicBezTo>
              </a:path>
            </a:pathLst>
          </a:custGeom>
          <a:noFill/>
          <a:ln>
            <a:solidFill>
              <a:srgbClr val="00B050"/>
            </a:solidFill>
            <a:headEnd type="non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11" name="Forme libre : forme 110">
            <a:extLst>
              <a:ext uri="{FF2B5EF4-FFF2-40B4-BE49-F238E27FC236}">
                <a16:creationId xmlns:a16="http://schemas.microsoft.com/office/drawing/2014/main" id="{D2E016C6-6E70-45B2-877F-A80CC3A6B1DF}"/>
              </a:ext>
            </a:extLst>
          </p:cNvPr>
          <p:cNvSpPr/>
          <p:nvPr/>
        </p:nvSpPr>
        <p:spPr>
          <a:xfrm>
            <a:off x="1408395" y="2866479"/>
            <a:ext cx="53906" cy="349084"/>
          </a:xfrm>
          <a:custGeom>
            <a:avLst/>
            <a:gdLst>
              <a:gd name="connsiteX0" fmla="*/ 70767 w 105969"/>
              <a:gd name="connsiteY0" fmla="*/ 504092 h 504092"/>
              <a:gd name="connsiteX1" fmla="*/ 429 w 105969"/>
              <a:gd name="connsiteY1" fmla="*/ 404446 h 504092"/>
              <a:gd name="connsiteX2" fmla="*/ 100075 w 105969"/>
              <a:gd name="connsiteY2" fmla="*/ 334108 h 504092"/>
              <a:gd name="connsiteX3" fmla="*/ 429 w 105969"/>
              <a:gd name="connsiteY3" fmla="*/ 246184 h 504092"/>
              <a:gd name="connsiteX4" fmla="*/ 105937 w 105969"/>
              <a:gd name="connsiteY4" fmla="*/ 175846 h 504092"/>
              <a:gd name="connsiteX5" fmla="*/ 12152 w 105969"/>
              <a:gd name="connsiteY5" fmla="*/ 87923 h 504092"/>
              <a:gd name="connsiteX6" fmla="*/ 59044 w 105969"/>
              <a:gd name="connsiteY6" fmla="*/ 0 h 504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5969" h="504092">
                <a:moveTo>
                  <a:pt x="70767" y="504092"/>
                </a:moveTo>
                <a:cubicBezTo>
                  <a:pt x="33155" y="468434"/>
                  <a:pt x="-4456" y="432777"/>
                  <a:pt x="429" y="404446"/>
                </a:cubicBezTo>
                <a:cubicBezTo>
                  <a:pt x="5314" y="376115"/>
                  <a:pt x="100075" y="360485"/>
                  <a:pt x="100075" y="334108"/>
                </a:cubicBezTo>
                <a:cubicBezTo>
                  <a:pt x="100075" y="307731"/>
                  <a:pt x="-548" y="272561"/>
                  <a:pt x="429" y="246184"/>
                </a:cubicBezTo>
                <a:cubicBezTo>
                  <a:pt x="1406" y="219807"/>
                  <a:pt x="103983" y="202223"/>
                  <a:pt x="105937" y="175846"/>
                </a:cubicBezTo>
                <a:cubicBezTo>
                  <a:pt x="107891" y="149469"/>
                  <a:pt x="19968" y="117231"/>
                  <a:pt x="12152" y="87923"/>
                </a:cubicBezTo>
                <a:cubicBezTo>
                  <a:pt x="4336" y="58615"/>
                  <a:pt x="23875" y="8792"/>
                  <a:pt x="59044" y="0"/>
                </a:cubicBezTo>
              </a:path>
            </a:pathLst>
          </a:custGeom>
          <a:noFill/>
          <a:ln>
            <a:solidFill>
              <a:srgbClr val="00B050"/>
            </a:solidFill>
            <a:headEnd type="non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12" name="Forme libre : forme 111">
            <a:extLst>
              <a:ext uri="{FF2B5EF4-FFF2-40B4-BE49-F238E27FC236}">
                <a16:creationId xmlns:a16="http://schemas.microsoft.com/office/drawing/2014/main" id="{E8DB1ED0-2000-4F7B-9E11-C2D7B6E89AD1}"/>
              </a:ext>
            </a:extLst>
          </p:cNvPr>
          <p:cNvSpPr/>
          <p:nvPr/>
        </p:nvSpPr>
        <p:spPr>
          <a:xfrm rot="18059106">
            <a:off x="4055307" y="3361669"/>
            <a:ext cx="53906" cy="349084"/>
          </a:xfrm>
          <a:custGeom>
            <a:avLst/>
            <a:gdLst>
              <a:gd name="connsiteX0" fmla="*/ 70767 w 105969"/>
              <a:gd name="connsiteY0" fmla="*/ 504092 h 504092"/>
              <a:gd name="connsiteX1" fmla="*/ 429 w 105969"/>
              <a:gd name="connsiteY1" fmla="*/ 404446 h 504092"/>
              <a:gd name="connsiteX2" fmla="*/ 100075 w 105969"/>
              <a:gd name="connsiteY2" fmla="*/ 334108 h 504092"/>
              <a:gd name="connsiteX3" fmla="*/ 429 w 105969"/>
              <a:gd name="connsiteY3" fmla="*/ 246184 h 504092"/>
              <a:gd name="connsiteX4" fmla="*/ 105937 w 105969"/>
              <a:gd name="connsiteY4" fmla="*/ 175846 h 504092"/>
              <a:gd name="connsiteX5" fmla="*/ 12152 w 105969"/>
              <a:gd name="connsiteY5" fmla="*/ 87923 h 504092"/>
              <a:gd name="connsiteX6" fmla="*/ 59044 w 105969"/>
              <a:gd name="connsiteY6" fmla="*/ 0 h 504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5969" h="504092">
                <a:moveTo>
                  <a:pt x="70767" y="504092"/>
                </a:moveTo>
                <a:cubicBezTo>
                  <a:pt x="33155" y="468434"/>
                  <a:pt x="-4456" y="432777"/>
                  <a:pt x="429" y="404446"/>
                </a:cubicBezTo>
                <a:cubicBezTo>
                  <a:pt x="5314" y="376115"/>
                  <a:pt x="100075" y="360485"/>
                  <a:pt x="100075" y="334108"/>
                </a:cubicBezTo>
                <a:cubicBezTo>
                  <a:pt x="100075" y="307731"/>
                  <a:pt x="-548" y="272561"/>
                  <a:pt x="429" y="246184"/>
                </a:cubicBezTo>
                <a:cubicBezTo>
                  <a:pt x="1406" y="219807"/>
                  <a:pt x="103983" y="202223"/>
                  <a:pt x="105937" y="175846"/>
                </a:cubicBezTo>
                <a:cubicBezTo>
                  <a:pt x="107891" y="149469"/>
                  <a:pt x="19968" y="117231"/>
                  <a:pt x="12152" y="87923"/>
                </a:cubicBezTo>
                <a:cubicBezTo>
                  <a:pt x="4336" y="58615"/>
                  <a:pt x="23875" y="8792"/>
                  <a:pt x="59044" y="0"/>
                </a:cubicBezTo>
              </a:path>
            </a:pathLst>
          </a:custGeom>
          <a:noFill/>
          <a:ln>
            <a:solidFill>
              <a:srgbClr val="C00000"/>
            </a:solidFill>
            <a:headEnd type="non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13" name="Forme libre : forme 112">
            <a:extLst>
              <a:ext uri="{FF2B5EF4-FFF2-40B4-BE49-F238E27FC236}">
                <a16:creationId xmlns:a16="http://schemas.microsoft.com/office/drawing/2014/main" id="{7359CC91-5665-474A-A955-D41E6451C5DC}"/>
              </a:ext>
            </a:extLst>
          </p:cNvPr>
          <p:cNvSpPr/>
          <p:nvPr/>
        </p:nvSpPr>
        <p:spPr>
          <a:xfrm rot="7535247">
            <a:off x="3853839" y="3361669"/>
            <a:ext cx="53906" cy="349084"/>
          </a:xfrm>
          <a:custGeom>
            <a:avLst/>
            <a:gdLst>
              <a:gd name="connsiteX0" fmla="*/ 70767 w 105969"/>
              <a:gd name="connsiteY0" fmla="*/ 504092 h 504092"/>
              <a:gd name="connsiteX1" fmla="*/ 429 w 105969"/>
              <a:gd name="connsiteY1" fmla="*/ 404446 h 504092"/>
              <a:gd name="connsiteX2" fmla="*/ 100075 w 105969"/>
              <a:gd name="connsiteY2" fmla="*/ 334108 h 504092"/>
              <a:gd name="connsiteX3" fmla="*/ 429 w 105969"/>
              <a:gd name="connsiteY3" fmla="*/ 246184 h 504092"/>
              <a:gd name="connsiteX4" fmla="*/ 105937 w 105969"/>
              <a:gd name="connsiteY4" fmla="*/ 175846 h 504092"/>
              <a:gd name="connsiteX5" fmla="*/ 12152 w 105969"/>
              <a:gd name="connsiteY5" fmla="*/ 87923 h 504092"/>
              <a:gd name="connsiteX6" fmla="*/ 59044 w 105969"/>
              <a:gd name="connsiteY6" fmla="*/ 0 h 504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5969" h="504092">
                <a:moveTo>
                  <a:pt x="70767" y="504092"/>
                </a:moveTo>
                <a:cubicBezTo>
                  <a:pt x="33155" y="468434"/>
                  <a:pt x="-4456" y="432777"/>
                  <a:pt x="429" y="404446"/>
                </a:cubicBezTo>
                <a:cubicBezTo>
                  <a:pt x="5314" y="376115"/>
                  <a:pt x="100075" y="360485"/>
                  <a:pt x="100075" y="334108"/>
                </a:cubicBezTo>
                <a:cubicBezTo>
                  <a:pt x="100075" y="307731"/>
                  <a:pt x="-548" y="272561"/>
                  <a:pt x="429" y="246184"/>
                </a:cubicBezTo>
                <a:cubicBezTo>
                  <a:pt x="1406" y="219807"/>
                  <a:pt x="103983" y="202223"/>
                  <a:pt x="105937" y="175846"/>
                </a:cubicBezTo>
                <a:cubicBezTo>
                  <a:pt x="107891" y="149469"/>
                  <a:pt x="19968" y="117231"/>
                  <a:pt x="12152" y="87923"/>
                </a:cubicBezTo>
                <a:cubicBezTo>
                  <a:pt x="4336" y="58615"/>
                  <a:pt x="23875" y="8792"/>
                  <a:pt x="59044" y="0"/>
                </a:cubicBezTo>
              </a:path>
            </a:pathLst>
          </a:custGeom>
          <a:noFill/>
          <a:ln>
            <a:solidFill>
              <a:srgbClr val="C00000"/>
            </a:solidFill>
            <a:headEnd type="non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14" name="Forme libre : forme 113">
            <a:extLst>
              <a:ext uri="{FF2B5EF4-FFF2-40B4-BE49-F238E27FC236}">
                <a16:creationId xmlns:a16="http://schemas.microsoft.com/office/drawing/2014/main" id="{36E5E7AC-BBA5-4CC9-8D5B-84686BF4D8C2}"/>
              </a:ext>
            </a:extLst>
          </p:cNvPr>
          <p:cNvSpPr/>
          <p:nvPr/>
        </p:nvSpPr>
        <p:spPr>
          <a:xfrm rot="18059106">
            <a:off x="7129542" y="3463833"/>
            <a:ext cx="53906" cy="349084"/>
          </a:xfrm>
          <a:custGeom>
            <a:avLst/>
            <a:gdLst>
              <a:gd name="connsiteX0" fmla="*/ 70767 w 105969"/>
              <a:gd name="connsiteY0" fmla="*/ 504092 h 504092"/>
              <a:gd name="connsiteX1" fmla="*/ 429 w 105969"/>
              <a:gd name="connsiteY1" fmla="*/ 404446 h 504092"/>
              <a:gd name="connsiteX2" fmla="*/ 100075 w 105969"/>
              <a:gd name="connsiteY2" fmla="*/ 334108 h 504092"/>
              <a:gd name="connsiteX3" fmla="*/ 429 w 105969"/>
              <a:gd name="connsiteY3" fmla="*/ 246184 h 504092"/>
              <a:gd name="connsiteX4" fmla="*/ 105937 w 105969"/>
              <a:gd name="connsiteY4" fmla="*/ 175846 h 504092"/>
              <a:gd name="connsiteX5" fmla="*/ 12152 w 105969"/>
              <a:gd name="connsiteY5" fmla="*/ 87923 h 504092"/>
              <a:gd name="connsiteX6" fmla="*/ 59044 w 105969"/>
              <a:gd name="connsiteY6" fmla="*/ 0 h 504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5969" h="504092">
                <a:moveTo>
                  <a:pt x="70767" y="504092"/>
                </a:moveTo>
                <a:cubicBezTo>
                  <a:pt x="33155" y="468434"/>
                  <a:pt x="-4456" y="432777"/>
                  <a:pt x="429" y="404446"/>
                </a:cubicBezTo>
                <a:cubicBezTo>
                  <a:pt x="5314" y="376115"/>
                  <a:pt x="100075" y="360485"/>
                  <a:pt x="100075" y="334108"/>
                </a:cubicBezTo>
                <a:cubicBezTo>
                  <a:pt x="100075" y="307731"/>
                  <a:pt x="-548" y="272561"/>
                  <a:pt x="429" y="246184"/>
                </a:cubicBezTo>
                <a:cubicBezTo>
                  <a:pt x="1406" y="219807"/>
                  <a:pt x="103983" y="202223"/>
                  <a:pt x="105937" y="175846"/>
                </a:cubicBezTo>
                <a:cubicBezTo>
                  <a:pt x="107891" y="149469"/>
                  <a:pt x="19968" y="117231"/>
                  <a:pt x="12152" y="87923"/>
                </a:cubicBezTo>
                <a:cubicBezTo>
                  <a:pt x="4336" y="58615"/>
                  <a:pt x="23875" y="8792"/>
                  <a:pt x="59044" y="0"/>
                </a:cubicBezTo>
              </a:path>
            </a:pathLst>
          </a:custGeom>
          <a:noFill/>
          <a:ln>
            <a:solidFill>
              <a:srgbClr val="C00000"/>
            </a:solidFill>
            <a:headEnd type="non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17" name="Forme libre : forme 116">
            <a:extLst>
              <a:ext uri="{FF2B5EF4-FFF2-40B4-BE49-F238E27FC236}">
                <a16:creationId xmlns:a16="http://schemas.microsoft.com/office/drawing/2014/main" id="{BEED1D70-5352-4BAA-96EA-CBDFA39C688C}"/>
              </a:ext>
            </a:extLst>
          </p:cNvPr>
          <p:cNvSpPr/>
          <p:nvPr/>
        </p:nvSpPr>
        <p:spPr>
          <a:xfrm rot="7535247">
            <a:off x="6928074" y="3463833"/>
            <a:ext cx="53906" cy="349084"/>
          </a:xfrm>
          <a:custGeom>
            <a:avLst/>
            <a:gdLst>
              <a:gd name="connsiteX0" fmla="*/ 70767 w 105969"/>
              <a:gd name="connsiteY0" fmla="*/ 504092 h 504092"/>
              <a:gd name="connsiteX1" fmla="*/ 429 w 105969"/>
              <a:gd name="connsiteY1" fmla="*/ 404446 h 504092"/>
              <a:gd name="connsiteX2" fmla="*/ 100075 w 105969"/>
              <a:gd name="connsiteY2" fmla="*/ 334108 h 504092"/>
              <a:gd name="connsiteX3" fmla="*/ 429 w 105969"/>
              <a:gd name="connsiteY3" fmla="*/ 246184 h 504092"/>
              <a:gd name="connsiteX4" fmla="*/ 105937 w 105969"/>
              <a:gd name="connsiteY4" fmla="*/ 175846 h 504092"/>
              <a:gd name="connsiteX5" fmla="*/ 12152 w 105969"/>
              <a:gd name="connsiteY5" fmla="*/ 87923 h 504092"/>
              <a:gd name="connsiteX6" fmla="*/ 59044 w 105969"/>
              <a:gd name="connsiteY6" fmla="*/ 0 h 504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5969" h="504092">
                <a:moveTo>
                  <a:pt x="70767" y="504092"/>
                </a:moveTo>
                <a:cubicBezTo>
                  <a:pt x="33155" y="468434"/>
                  <a:pt x="-4456" y="432777"/>
                  <a:pt x="429" y="404446"/>
                </a:cubicBezTo>
                <a:cubicBezTo>
                  <a:pt x="5314" y="376115"/>
                  <a:pt x="100075" y="360485"/>
                  <a:pt x="100075" y="334108"/>
                </a:cubicBezTo>
                <a:cubicBezTo>
                  <a:pt x="100075" y="307731"/>
                  <a:pt x="-548" y="272561"/>
                  <a:pt x="429" y="246184"/>
                </a:cubicBezTo>
                <a:cubicBezTo>
                  <a:pt x="1406" y="219807"/>
                  <a:pt x="103983" y="202223"/>
                  <a:pt x="105937" y="175846"/>
                </a:cubicBezTo>
                <a:cubicBezTo>
                  <a:pt x="107891" y="149469"/>
                  <a:pt x="19968" y="117231"/>
                  <a:pt x="12152" y="87923"/>
                </a:cubicBezTo>
                <a:cubicBezTo>
                  <a:pt x="4336" y="58615"/>
                  <a:pt x="23875" y="8792"/>
                  <a:pt x="59044" y="0"/>
                </a:cubicBezTo>
              </a:path>
            </a:pathLst>
          </a:custGeom>
          <a:noFill/>
          <a:ln>
            <a:solidFill>
              <a:srgbClr val="C00000"/>
            </a:solidFill>
            <a:headEnd type="non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19" name="Forme libre : forme 118">
            <a:extLst>
              <a:ext uri="{FF2B5EF4-FFF2-40B4-BE49-F238E27FC236}">
                <a16:creationId xmlns:a16="http://schemas.microsoft.com/office/drawing/2014/main" id="{239B2F96-9FA0-400D-B89D-036733C82C90}"/>
              </a:ext>
            </a:extLst>
          </p:cNvPr>
          <p:cNvSpPr/>
          <p:nvPr/>
        </p:nvSpPr>
        <p:spPr>
          <a:xfrm rot="5400000">
            <a:off x="4571146" y="2983574"/>
            <a:ext cx="53906" cy="349084"/>
          </a:xfrm>
          <a:custGeom>
            <a:avLst/>
            <a:gdLst>
              <a:gd name="connsiteX0" fmla="*/ 70767 w 105969"/>
              <a:gd name="connsiteY0" fmla="*/ 504092 h 504092"/>
              <a:gd name="connsiteX1" fmla="*/ 429 w 105969"/>
              <a:gd name="connsiteY1" fmla="*/ 404446 h 504092"/>
              <a:gd name="connsiteX2" fmla="*/ 100075 w 105969"/>
              <a:gd name="connsiteY2" fmla="*/ 334108 h 504092"/>
              <a:gd name="connsiteX3" fmla="*/ 429 w 105969"/>
              <a:gd name="connsiteY3" fmla="*/ 246184 h 504092"/>
              <a:gd name="connsiteX4" fmla="*/ 105937 w 105969"/>
              <a:gd name="connsiteY4" fmla="*/ 175846 h 504092"/>
              <a:gd name="connsiteX5" fmla="*/ 12152 w 105969"/>
              <a:gd name="connsiteY5" fmla="*/ 87923 h 504092"/>
              <a:gd name="connsiteX6" fmla="*/ 59044 w 105969"/>
              <a:gd name="connsiteY6" fmla="*/ 0 h 504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5969" h="504092">
                <a:moveTo>
                  <a:pt x="70767" y="504092"/>
                </a:moveTo>
                <a:cubicBezTo>
                  <a:pt x="33155" y="468434"/>
                  <a:pt x="-4456" y="432777"/>
                  <a:pt x="429" y="404446"/>
                </a:cubicBezTo>
                <a:cubicBezTo>
                  <a:pt x="5314" y="376115"/>
                  <a:pt x="100075" y="360485"/>
                  <a:pt x="100075" y="334108"/>
                </a:cubicBezTo>
                <a:cubicBezTo>
                  <a:pt x="100075" y="307731"/>
                  <a:pt x="-548" y="272561"/>
                  <a:pt x="429" y="246184"/>
                </a:cubicBezTo>
                <a:cubicBezTo>
                  <a:pt x="1406" y="219807"/>
                  <a:pt x="103983" y="202223"/>
                  <a:pt x="105937" y="175846"/>
                </a:cubicBezTo>
                <a:cubicBezTo>
                  <a:pt x="107891" y="149469"/>
                  <a:pt x="19968" y="117231"/>
                  <a:pt x="12152" y="87923"/>
                </a:cubicBezTo>
                <a:cubicBezTo>
                  <a:pt x="4336" y="58615"/>
                  <a:pt x="23875" y="8792"/>
                  <a:pt x="59044" y="0"/>
                </a:cubicBezTo>
              </a:path>
            </a:pathLst>
          </a:custGeom>
          <a:noFill/>
          <a:ln>
            <a:solidFill>
              <a:schemeClr val="accent2"/>
            </a:solidFill>
            <a:headEnd type="non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0" name="Forme libre : forme 119">
            <a:extLst>
              <a:ext uri="{FF2B5EF4-FFF2-40B4-BE49-F238E27FC236}">
                <a16:creationId xmlns:a16="http://schemas.microsoft.com/office/drawing/2014/main" id="{79D7C3F0-686C-4530-A742-7993DCA3102B}"/>
              </a:ext>
            </a:extLst>
          </p:cNvPr>
          <p:cNvSpPr/>
          <p:nvPr/>
        </p:nvSpPr>
        <p:spPr>
          <a:xfrm rot="4265511">
            <a:off x="4647344" y="2569916"/>
            <a:ext cx="53906" cy="349084"/>
          </a:xfrm>
          <a:custGeom>
            <a:avLst/>
            <a:gdLst>
              <a:gd name="connsiteX0" fmla="*/ 70767 w 105969"/>
              <a:gd name="connsiteY0" fmla="*/ 504092 h 504092"/>
              <a:gd name="connsiteX1" fmla="*/ 429 w 105969"/>
              <a:gd name="connsiteY1" fmla="*/ 404446 h 504092"/>
              <a:gd name="connsiteX2" fmla="*/ 100075 w 105969"/>
              <a:gd name="connsiteY2" fmla="*/ 334108 h 504092"/>
              <a:gd name="connsiteX3" fmla="*/ 429 w 105969"/>
              <a:gd name="connsiteY3" fmla="*/ 246184 h 504092"/>
              <a:gd name="connsiteX4" fmla="*/ 105937 w 105969"/>
              <a:gd name="connsiteY4" fmla="*/ 175846 h 504092"/>
              <a:gd name="connsiteX5" fmla="*/ 12152 w 105969"/>
              <a:gd name="connsiteY5" fmla="*/ 87923 h 504092"/>
              <a:gd name="connsiteX6" fmla="*/ 59044 w 105969"/>
              <a:gd name="connsiteY6" fmla="*/ 0 h 504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5969" h="504092">
                <a:moveTo>
                  <a:pt x="70767" y="504092"/>
                </a:moveTo>
                <a:cubicBezTo>
                  <a:pt x="33155" y="468434"/>
                  <a:pt x="-4456" y="432777"/>
                  <a:pt x="429" y="404446"/>
                </a:cubicBezTo>
                <a:cubicBezTo>
                  <a:pt x="5314" y="376115"/>
                  <a:pt x="100075" y="360485"/>
                  <a:pt x="100075" y="334108"/>
                </a:cubicBezTo>
                <a:cubicBezTo>
                  <a:pt x="100075" y="307731"/>
                  <a:pt x="-548" y="272561"/>
                  <a:pt x="429" y="246184"/>
                </a:cubicBezTo>
                <a:cubicBezTo>
                  <a:pt x="1406" y="219807"/>
                  <a:pt x="103983" y="202223"/>
                  <a:pt x="105937" y="175846"/>
                </a:cubicBezTo>
                <a:cubicBezTo>
                  <a:pt x="107891" y="149469"/>
                  <a:pt x="19968" y="117231"/>
                  <a:pt x="12152" y="87923"/>
                </a:cubicBezTo>
                <a:cubicBezTo>
                  <a:pt x="4336" y="58615"/>
                  <a:pt x="23875" y="8792"/>
                  <a:pt x="59044" y="0"/>
                </a:cubicBezTo>
              </a:path>
            </a:pathLst>
          </a:custGeom>
          <a:noFill/>
          <a:ln>
            <a:solidFill>
              <a:srgbClr val="923922"/>
            </a:solidFill>
            <a:headEnd type="non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3" name="Forme libre : forme 122">
            <a:extLst>
              <a:ext uri="{FF2B5EF4-FFF2-40B4-BE49-F238E27FC236}">
                <a16:creationId xmlns:a16="http://schemas.microsoft.com/office/drawing/2014/main" id="{25F885C7-8DAF-40EB-B51E-21BA18773C8B}"/>
              </a:ext>
            </a:extLst>
          </p:cNvPr>
          <p:cNvSpPr/>
          <p:nvPr/>
        </p:nvSpPr>
        <p:spPr>
          <a:xfrm rot="5400000">
            <a:off x="5165343" y="3957662"/>
            <a:ext cx="53906" cy="349084"/>
          </a:xfrm>
          <a:custGeom>
            <a:avLst/>
            <a:gdLst>
              <a:gd name="connsiteX0" fmla="*/ 70767 w 105969"/>
              <a:gd name="connsiteY0" fmla="*/ 504092 h 504092"/>
              <a:gd name="connsiteX1" fmla="*/ 429 w 105969"/>
              <a:gd name="connsiteY1" fmla="*/ 404446 h 504092"/>
              <a:gd name="connsiteX2" fmla="*/ 100075 w 105969"/>
              <a:gd name="connsiteY2" fmla="*/ 334108 h 504092"/>
              <a:gd name="connsiteX3" fmla="*/ 429 w 105969"/>
              <a:gd name="connsiteY3" fmla="*/ 246184 h 504092"/>
              <a:gd name="connsiteX4" fmla="*/ 105937 w 105969"/>
              <a:gd name="connsiteY4" fmla="*/ 175846 h 504092"/>
              <a:gd name="connsiteX5" fmla="*/ 12152 w 105969"/>
              <a:gd name="connsiteY5" fmla="*/ 87923 h 504092"/>
              <a:gd name="connsiteX6" fmla="*/ 59044 w 105969"/>
              <a:gd name="connsiteY6" fmla="*/ 0 h 504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5969" h="504092">
                <a:moveTo>
                  <a:pt x="70767" y="504092"/>
                </a:moveTo>
                <a:cubicBezTo>
                  <a:pt x="33155" y="468434"/>
                  <a:pt x="-4456" y="432777"/>
                  <a:pt x="429" y="404446"/>
                </a:cubicBezTo>
                <a:cubicBezTo>
                  <a:pt x="5314" y="376115"/>
                  <a:pt x="100075" y="360485"/>
                  <a:pt x="100075" y="334108"/>
                </a:cubicBezTo>
                <a:cubicBezTo>
                  <a:pt x="100075" y="307731"/>
                  <a:pt x="-548" y="272561"/>
                  <a:pt x="429" y="246184"/>
                </a:cubicBezTo>
                <a:cubicBezTo>
                  <a:pt x="1406" y="219807"/>
                  <a:pt x="103983" y="202223"/>
                  <a:pt x="105937" y="175846"/>
                </a:cubicBezTo>
                <a:cubicBezTo>
                  <a:pt x="107891" y="149469"/>
                  <a:pt x="19968" y="117231"/>
                  <a:pt x="12152" y="87923"/>
                </a:cubicBezTo>
                <a:cubicBezTo>
                  <a:pt x="4336" y="58615"/>
                  <a:pt x="23875" y="8792"/>
                  <a:pt x="59044" y="0"/>
                </a:cubicBezTo>
              </a:path>
            </a:pathLst>
          </a:custGeom>
          <a:noFill/>
          <a:ln>
            <a:solidFill>
              <a:schemeClr val="accent2"/>
            </a:solidFill>
            <a:headEnd type="non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4" name="Forme libre : forme 123">
            <a:extLst>
              <a:ext uri="{FF2B5EF4-FFF2-40B4-BE49-F238E27FC236}">
                <a16:creationId xmlns:a16="http://schemas.microsoft.com/office/drawing/2014/main" id="{A14F42DB-6161-48F3-A6DF-EF524D3610A3}"/>
              </a:ext>
            </a:extLst>
          </p:cNvPr>
          <p:cNvSpPr/>
          <p:nvPr/>
        </p:nvSpPr>
        <p:spPr>
          <a:xfrm rot="4265511">
            <a:off x="5158970" y="3593174"/>
            <a:ext cx="53906" cy="349084"/>
          </a:xfrm>
          <a:custGeom>
            <a:avLst/>
            <a:gdLst>
              <a:gd name="connsiteX0" fmla="*/ 70767 w 105969"/>
              <a:gd name="connsiteY0" fmla="*/ 504092 h 504092"/>
              <a:gd name="connsiteX1" fmla="*/ 429 w 105969"/>
              <a:gd name="connsiteY1" fmla="*/ 404446 h 504092"/>
              <a:gd name="connsiteX2" fmla="*/ 100075 w 105969"/>
              <a:gd name="connsiteY2" fmla="*/ 334108 h 504092"/>
              <a:gd name="connsiteX3" fmla="*/ 429 w 105969"/>
              <a:gd name="connsiteY3" fmla="*/ 246184 h 504092"/>
              <a:gd name="connsiteX4" fmla="*/ 105937 w 105969"/>
              <a:gd name="connsiteY4" fmla="*/ 175846 h 504092"/>
              <a:gd name="connsiteX5" fmla="*/ 12152 w 105969"/>
              <a:gd name="connsiteY5" fmla="*/ 87923 h 504092"/>
              <a:gd name="connsiteX6" fmla="*/ 59044 w 105969"/>
              <a:gd name="connsiteY6" fmla="*/ 0 h 504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5969" h="504092">
                <a:moveTo>
                  <a:pt x="70767" y="504092"/>
                </a:moveTo>
                <a:cubicBezTo>
                  <a:pt x="33155" y="468434"/>
                  <a:pt x="-4456" y="432777"/>
                  <a:pt x="429" y="404446"/>
                </a:cubicBezTo>
                <a:cubicBezTo>
                  <a:pt x="5314" y="376115"/>
                  <a:pt x="100075" y="360485"/>
                  <a:pt x="100075" y="334108"/>
                </a:cubicBezTo>
                <a:cubicBezTo>
                  <a:pt x="100075" y="307731"/>
                  <a:pt x="-548" y="272561"/>
                  <a:pt x="429" y="246184"/>
                </a:cubicBezTo>
                <a:cubicBezTo>
                  <a:pt x="1406" y="219807"/>
                  <a:pt x="103983" y="202223"/>
                  <a:pt x="105937" y="175846"/>
                </a:cubicBezTo>
                <a:cubicBezTo>
                  <a:pt x="107891" y="149469"/>
                  <a:pt x="19968" y="117231"/>
                  <a:pt x="12152" y="87923"/>
                </a:cubicBezTo>
                <a:cubicBezTo>
                  <a:pt x="4336" y="58615"/>
                  <a:pt x="23875" y="8792"/>
                  <a:pt x="59044" y="0"/>
                </a:cubicBezTo>
              </a:path>
            </a:pathLst>
          </a:custGeom>
          <a:noFill/>
          <a:ln>
            <a:solidFill>
              <a:srgbClr val="923922"/>
            </a:solidFill>
            <a:headEnd type="non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5" name="Forme libre : forme 124">
            <a:extLst>
              <a:ext uri="{FF2B5EF4-FFF2-40B4-BE49-F238E27FC236}">
                <a16:creationId xmlns:a16="http://schemas.microsoft.com/office/drawing/2014/main" id="{C1B8AD12-B85B-4290-8726-19DC3F80BACB}"/>
              </a:ext>
            </a:extLst>
          </p:cNvPr>
          <p:cNvSpPr/>
          <p:nvPr/>
        </p:nvSpPr>
        <p:spPr>
          <a:xfrm rot="4193457">
            <a:off x="6907487" y="2829719"/>
            <a:ext cx="53906" cy="349084"/>
          </a:xfrm>
          <a:custGeom>
            <a:avLst/>
            <a:gdLst>
              <a:gd name="connsiteX0" fmla="*/ 70767 w 105969"/>
              <a:gd name="connsiteY0" fmla="*/ 504092 h 504092"/>
              <a:gd name="connsiteX1" fmla="*/ 429 w 105969"/>
              <a:gd name="connsiteY1" fmla="*/ 404446 h 504092"/>
              <a:gd name="connsiteX2" fmla="*/ 100075 w 105969"/>
              <a:gd name="connsiteY2" fmla="*/ 334108 h 504092"/>
              <a:gd name="connsiteX3" fmla="*/ 429 w 105969"/>
              <a:gd name="connsiteY3" fmla="*/ 246184 h 504092"/>
              <a:gd name="connsiteX4" fmla="*/ 105937 w 105969"/>
              <a:gd name="connsiteY4" fmla="*/ 175846 h 504092"/>
              <a:gd name="connsiteX5" fmla="*/ 12152 w 105969"/>
              <a:gd name="connsiteY5" fmla="*/ 87923 h 504092"/>
              <a:gd name="connsiteX6" fmla="*/ 59044 w 105969"/>
              <a:gd name="connsiteY6" fmla="*/ 0 h 504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5969" h="504092">
                <a:moveTo>
                  <a:pt x="70767" y="504092"/>
                </a:moveTo>
                <a:cubicBezTo>
                  <a:pt x="33155" y="468434"/>
                  <a:pt x="-4456" y="432777"/>
                  <a:pt x="429" y="404446"/>
                </a:cubicBezTo>
                <a:cubicBezTo>
                  <a:pt x="5314" y="376115"/>
                  <a:pt x="100075" y="360485"/>
                  <a:pt x="100075" y="334108"/>
                </a:cubicBezTo>
                <a:cubicBezTo>
                  <a:pt x="100075" y="307731"/>
                  <a:pt x="-548" y="272561"/>
                  <a:pt x="429" y="246184"/>
                </a:cubicBezTo>
                <a:cubicBezTo>
                  <a:pt x="1406" y="219807"/>
                  <a:pt x="103983" y="202223"/>
                  <a:pt x="105937" y="175846"/>
                </a:cubicBezTo>
                <a:cubicBezTo>
                  <a:pt x="107891" y="149469"/>
                  <a:pt x="19968" y="117231"/>
                  <a:pt x="12152" y="87923"/>
                </a:cubicBezTo>
                <a:cubicBezTo>
                  <a:pt x="4336" y="58615"/>
                  <a:pt x="23875" y="8792"/>
                  <a:pt x="59044" y="0"/>
                </a:cubicBezTo>
              </a:path>
            </a:pathLst>
          </a:custGeom>
          <a:noFill/>
          <a:ln>
            <a:solidFill>
              <a:schemeClr val="accent2">
                <a:lumMod val="50000"/>
              </a:schemeClr>
            </a:solidFill>
            <a:headEnd type="non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8" name="Forme libre : forme 127">
            <a:extLst>
              <a:ext uri="{FF2B5EF4-FFF2-40B4-BE49-F238E27FC236}">
                <a16:creationId xmlns:a16="http://schemas.microsoft.com/office/drawing/2014/main" id="{C6820011-A390-4904-A7A3-E55B53C08DB8}"/>
              </a:ext>
            </a:extLst>
          </p:cNvPr>
          <p:cNvSpPr/>
          <p:nvPr/>
        </p:nvSpPr>
        <p:spPr>
          <a:xfrm rot="5400000">
            <a:off x="6908860" y="3119892"/>
            <a:ext cx="53906" cy="349084"/>
          </a:xfrm>
          <a:custGeom>
            <a:avLst/>
            <a:gdLst>
              <a:gd name="connsiteX0" fmla="*/ 70767 w 105969"/>
              <a:gd name="connsiteY0" fmla="*/ 504092 h 504092"/>
              <a:gd name="connsiteX1" fmla="*/ 429 w 105969"/>
              <a:gd name="connsiteY1" fmla="*/ 404446 h 504092"/>
              <a:gd name="connsiteX2" fmla="*/ 100075 w 105969"/>
              <a:gd name="connsiteY2" fmla="*/ 334108 h 504092"/>
              <a:gd name="connsiteX3" fmla="*/ 429 w 105969"/>
              <a:gd name="connsiteY3" fmla="*/ 246184 h 504092"/>
              <a:gd name="connsiteX4" fmla="*/ 105937 w 105969"/>
              <a:gd name="connsiteY4" fmla="*/ 175846 h 504092"/>
              <a:gd name="connsiteX5" fmla="*/ 12152 w 105969"/>
              <a:gd name="connsiteY5" fmla="*/ 87923 h 504092"/>
              <a:gd name="connsiteX6" fmla="*/ 59044 w 105969"/>
              <a:gd name="connsiteY6" fmla="*/ 0 h 504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5969" h="504092">
                <a:moveTo>
                  <a:pt x="70767" y="504092"/>
                </a:moveTo>
                <a:cubicBezTo>
                  <a:pt x="33155" y="468434"/>
                  <a:pt x="-4456" y="432777"/>
                  <a:pt x="429" y="404446"/>
                </a:cubicBezTo>
                <a:cubicBezTo>
                  <a:pt x="5314" y="376115"/>
                  <a:pt x="100075" y="360485"/>
                  <a:pt x="100075" y="334108"/>
                </a:cubicBezTo>
                <a:cubicBezTo>
                  <a:pt x="100075" y="307731"/>
                  <a:pt x="-548" y="272561"/>
                  <a:pt x="429" y="246184"/>
                </a:cubicBezTo>
                <a:cubicBezTo>
                  <a:pt x="1406" y="219807"/>
                  <a:pt x="103983" y="202223"/>
                  <a:pt x="105937" y="175846"/>
                </a:cubicBezTo>
                <a:cubicBezTo>
                  <a:pt x="107891" y="149469"/>
                  <a:pt x="19968" y="117231"/>
                  <a:pt x="12152" y="87923"/>
                </a:cubicBezTo>
                <a:cubicBezTo>
                  <a:pt x="4336" y="58615"/>
                  <a:pt x="23875" y="8792"/>
                  <a:pt x="59044" y="0"/>
                </a:cubicBezTo>
              </a:path>
            </a:pathLst>
          </a:custGeom>
          <a:noFill/>
          <a:ln>
            <a:solidFill>
              <a:schemeClr val="accent2"/>
            </a:solidFill>
            <a:headEnd type="non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9" name="Forme libre : forme 128">
            <a:extLst>
              <a:ext uri="{FF2B5EF4-FFF2-40B4-BE49-F238E27FC236}">
                <a16:creationId xmlns:a16="http://schemas.microsoft.com/office/drawing/2014/main" id="{31D6ABA6-2C89-4452-8F30-13EE6BA32BED}"/>
              </a:ext>
            </a:extLst>
          </p:cNvPr>
          <p:cNvSpPr/>
          <p:nvPr/>
        </p:nvSpPr>
        <p:spPr>
          <a:xfrm rot="5400000" flipH="1" flipV="1">
            <a:off x="3270583" y="2952455"/>
            <a:ext cx="45719" cy="419508"/>
          </a:xfrm>
          <a:custGeom>
            <a:avLst/>
            <a:gdLst>
              <a:gd name="connsiteX0" fmla="*/ 70767 w 105969"/>
              <a:gd name="connsiteY0" fmla="*/ 504092 h 504092"/>
              <a:gd name="connsiteX1" fmla="*/ 429 w 105969"/>
              <a:gd name="connsiteY1" fmla="*/ 404446 h 504092"/>
              <a:gd name="connsiteX2" fmla="*/ 100075 w 105969"/>
              <a:gd name="connsiteY2" fmla="*/ 334108 h 504092"/>
              <a:gd name="connsiteX3" fmla="*/ 429 w 105969"/>
              <a:gd name="connsiteY3" fmla="*/ 246184 h 504092"/>
              <a:gd name="connsiteX4" fmla="*/ 105937 w 105969"/>
              <a:gd name="connsiteY4" fmla="*/ 175846 h 504092"/>
              <a:gd name="connsiteX5" fmla="*/ 12152 w 105969"/>
              <a:gd name="connsiteY5" fmla="*/ 87923 h 504092"/>
              <a:gd name="connsiteX6" fmla="*/ 59044 w 105969"/>
              <a:gd name="connsiteY6" fmla="*/ 0 h 504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5969" h="504092">
                <a:moveTo>
                  <a:pt x="70767" y="504092"/>
                </a:moveTo>
                <a:cubicBezTo>
                  <a:pt x="33155" y="468434"/>
                  <a:pt x="-4456" y="432777"/>
                  <a:pt x="429" y="404446"/>
                </a:cubicBezTo>
                <a:cubicBezTo>
                  <a:pt x="5314" y="376115"/>
                  <a:pt x="100075" y="360485"/>
                  <a:pt x="100075" y="334108"/>
                </a:cubicBezTo>
                <a:cubicBezTo>
                  <a:pt x="100075" y="307731"/>
                  <a:pt x="-548" y="272561"/>
                  <a:pt x="429" y="246184"/>
                </a:cubicBezTo>
                <a:cubicBezTo>
                  <a:pt x="1406" y="219807"/>
                  <a:pt x="103983" y="202223"/>
                  <a:pt x="105937" y="175846"/>
                </a:cubicBezTo>
                <a:cubicBezTo>
                  <a:pt x="107891" y="149469"/>
                  <a:pt x="19968" y="117231"/>
                  <a:pt x="12152" y="87923"/>
                </a:cubicBezTo>
                <a:cubicBezTo>
                  <a:pt x="4336" y="58615"/>
                  <a:pt x="23875" y="8792"/>
                  <a:pt x="59044" y="0"/>
                </a:cubicBezTo>
              </a:path>
            </a:pathLst>
          </a:custGeom>
          <a:noFill/>
          <a:ln>
            <a:solidFill>
              <a:schemeClr val="accent2"/>
            </a:solidFill>
            <a:headEnd type="non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30" name="Forme libre : forme 129">
            <a:extLst>
              <a:ext uri="{FF2B5EF4-FFF2-40B4-BE49-F238E27FC236}">
                <a16:creationId xmlns:a16="http://schemas.microsoft.com/office/drawing/2014/main" id="{113BBB52-61D3-441A-AA70-4A24726B9DD7}"/>
              </a:ext>
            </a:extLst>
          </p:cNvPr>
          <p:cNvSpPr/>
          <p:nvPr/>
        </p:nvSpPr>
        <p:spPr>
          <a:xfrm rot="4233169">
            <a:off x="8067604" y="3520956"/>
            <a:ext cx="53906" cy="349084"/>
          </a:xfrm>
          <a:custGeom>
            <a:avLst/>
            <a:gdLst>
              <a:gd name="connsiteX0" fmla="*/ 70767 w 105969"/>
              <a:gd name="connsiteY0" fmla="*/ 504092 h 504092"/>
              <a:gd name="connsiteX1" fmla="*/ 429 w 105969"/>
              <a:gd name="connsiteY1" fmla="*/ 404446 h 504092"/>
              <a:gd name="connsiteX2" fmla="*/ 100075 w 105969"/>
              <a:gd name="connsiteY2" fmla="*/ 334108 h 504092"/>
              <a:gd name="connsiteX3" fmla="*/ 429 w 105969"/>
              <a:gd name="connsiteY3" fmla="*/ 246184 h 504092"/>
              <a:gd name="connsiteX4" fmla="*/ 105937 w 105969"/>
              <a:gd name="connsiteY4" fmla="*/ 175846 h 504092"/>
              <a:gd name="connsiteX5" fmla="*/ 12152 w 105969"/>
              <a:gd name="connsiteY5" fmla="*/ 87923 h 504092"/>
              <a:gd name="connsiteX6" fmla="*/ 59044 w 105969"/>
              <a:gd name="connsiteY6" fmla="*/ 0 h 504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5969" h="504092">
                <a:moveTo>
                  <a:pt x="70767" y="504092"/>
                </a:moveTo>
                <a:cubicBezTo>
                  <a:pt x="33155" y="468434"/>
                  <a:pt x="-4456" y="432777"/>
                  <a:pt x="429" y="404446"/>
                </a:cubicBezTo>
                <a:cubicBezTo>
                  <a:pt x="5314" y="376115"/>
                  <a:pt x="100075" y="360485"/>
                  <a:pt x="100075" y="334108"/>
                </a:cubicBezTo>
                <a:cubicBezTo>
                  <a:pt x="100075" y="307731"/>
                  <a:pt x="-548" y="272561"/>
                  <a:pt x="429" y="246184"/>
                </a:cubicBezTo>
                <a:cubicBezTo>
                  <a:pt x="1406" y="219807"/>
                  <a:pt x="103983" y="202223"/>
                  <a:pt x="105937" y="175846"/>
                </a:cubicBezTo>
                <a:cubicBezTo>
                  <a:pt x="107891" y="149469"/>
                  <a:pt x="19968" y="117231"/>
                  <a:pt x="12152" y="87923"/>
                </a:cubicBezTo>
                <a:cubicBezTo>
                  <a:pt x="4336" y="58615"/>
                  <a:pt x="23875" y="8792"/>
                  <a:pt x="59044" y="0"/>
                </a:cubicBezTo>
              </a:path>
            </a:pathLst>
          </a:custGeom>
          <a:noFill/>
          <a:ln>
            <a:solidFill>
              <a:schemeClr val="accent2"/>
            </a:solidFill>
            <a:headEnd type="non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31" name="Forme libre : forme 130">
            <a:extLst>
              <a:ext uri="{FF2B5EF4-FFF2-40B4-BE49-F238E27FC236}">
                <a16:creationId xmlns:a16="http://schemas.microsoft.com/office/drawing/2014/main" id="{C64E0091-ECD3-42E5-B499-AF0A7D03D39E}"/>
              </a:ext>
            </a:extLst>
          </p:cNvPr>
          <p:cNvSpPr/>
          <p:nvPr/>
        </p:nvSpPr>
        <p:spPr>
          <a:xfrm rot="6064018" flipH="1" flipV="1">
            <a:off x="3406363" y="2595033"/>
            <a:ext cx="45719" cy="419508"/>
          </a:xfrm>
          <a:custGeom>
            <a:avLst/>
            <a:gdLst>
              <a:gd name="connsiteX0" fmla="*/ 70767 w 105969"/>
              <a:gd name="connsiteY0" fmla="*/ 504092 h 504092"/>
              <a:gd name="connsiteX1" fmla="*/ 429 w 105969"/>
              <a:gd name="connsiteY1" fmla="*/ 404446 h 504092"/>
              <a:gd name="connsiteX2" fmla="*/ 100075 w 105969"/>
              <a:gd name="connsiteY2" fmla="*/ 334108 h 504092"/>
              <a:gd name="connsiteX3" fmla="*/ 429 w 105969"/>
              <a:gd name="connsiteY3" fmla="*/ 246184 h 504092"/>
              <a:gd name="connsiteX4" fmla="*/ 105937 w 105969"/>
              <a:gd name="connsiteY4" fmla="*/ 175846 h 504092"/>
              <a:gd name="connsiteX5" fmla="*/ 12152 w 105969"/>
              <a:gd name="connsiteY5" fmla="*/ 87923 h 504092"/>
              <a:gd name="connsiteX6" fmla="*/ 59044 w 105969"/>
              <a:gd name="connsiteY6" fmla="*/ 0 h 504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5969" h="504092">
                <a:moveTo>
                  <a:pt x="70767" y="504092"/>
                </a:moveTo>
                <a:cubicBezTo>
                  <a:pt x="33155" y="468434"/>
                  <a:pt x="-4456" y="432777"/>
                  <a:pt x="429" y="404446"/>
                </a:cubicBezTo>
                <a:cubicBezTo>
                  <a:pt x="5314" y="376115"/>
                  <a:pt x="100075" y="360485"/>
                  <a:pt x="100075" y="334108"/>
                </a:cubicBezTo>
                <a:cubicBezTo>
                  <a:pt x="100075" y="307731"/>
                  <a:pt x="-548" y="272561"/>
                  <a:pt x="429" y="246184"/>
                </a:cubicBezTo>
                <a:cubicBezTo>
                  <a:pt x="1406" y="219807"/>
                  <a:pt x="103983" y="202223"/>
                  <a:pt x="105937" y="175846"/>
                </a:cubicBezTo>
                <a:cubicBezTo>
                  <a:pt x="107891" y="149469"/>
                  <a:pt x="19968" y="117231"/>
                  <a:pt x="12152" y="87923"/>
                </a:cubicBezTo>
                <a:cubicBezTo>
                  <a:pt x="4336" y="58615"/>
                  <a:pt x="23875" y="8792"/>
                  <a:pt x="59044" y="0"/>
                </a:cubicBezTo>
              </a:path>
            </a:pathLst>
          </a:custGeom>
          <a:noFill/>
          <a:ln>
            <a:solidFill>
              <a:srgbClr val="923922"/>
            </a:solidFill>
            <a:headEnd type="non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32" name="Forme libre : forme 131">
            <a:extLst>
              <a:ext uri="{FF2B5EF4-FFF2-40B4-BE49-F238E27FC236}">
                <a16:creationId xmlns:a16="http://schemas.microsoft.com/office/drawing/2014/main" id="{18851925-C1A1-4F12-BB8D-85A4049B2BC9}"/>
              </a:ext>
            </a:extLst>
          </p:cNvPr>
          <p:cNvSpPr/>
          <p:nvPr/>
        </p:nvSpPr>
        <p:spPr>
          <a:xfrm rot="4600680" flipH="1" flipV="1">
            <a:off x="3799616" y="3926658"/>
            <a:ext cx="45719" cy="419508"/>
          </a:xfrm>
          <a:custGeom>
            <a:avLst/>
            <a:gdLst>
              <a:gd name="connsiteX0" fmla="*/ 70767 w 105969"/>
              <a:gd name="connsiteY0" fmla="*/ 504092 h 504092"/>
              <a:gd name="connsiteX1" fmla="*/ 429 w 105969"/>
              <a:gd name="connsiteY1" fmla="*/ 404446 h 504092"/>
              <a:gd name="connsiteX2" fmla="*/ 100075 w 105969"/>
              <a:gd name="connsiteY2" fmla="*/ 334108 h 504092"/>
              <a:gd name="connsiteX3" fmla="*/ 429 w 105969"/>
              <a:gd name="connsiteY3" fmla="*/ 246184 h 504092"/>
              <a:gd name="connsiteX4" fmla="*/ 105937 w 105969"/>
              <a:gd name="connsiteY4" fmla="*/ 175846 h 504092"/>
              <a:gd name="connsiteX5" fmla="*/ 12152 w 105969"/>
              <a:gd name="connsiteY5" fmla="*/ 87923 h 504092"/>
              <a:gd name="connsiteX6" fmla="*/ 59044 w 105969"/>
              <a:gd name="connsiteY6" fmla="*/ 0 h 504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5969" h="504092">
                <a:moveTo>
                  <a:pt x="70767" y="504092"/>
                </a:moveTo>
                <a:cubicBezTo>
                  <a:pt x="33155" y="468434"/>
                  <a:pt x="-4456" y="432777"/>
                  <a:pt x="429" y="404446"/>
                </a:cubicBezTo>
                <a:cubicBezTo>
                  <a:pt x="5314" y="376115"/>
                  <a:pt x="100075" y="360485"/>
                  <a:pt x="100075" y="334108"/>
                </a:cubicBezTo>
                <a:cubicBezTo>
                  <a:pt x="100075" y="307731"/>
                  <a:pt x="-548" y="272561"/>
                  <a:pt x="429" y="246184"/>
                </a:cubicBezTo>
                <a:cubicBezTo>
                  <a:pt x="1406" y="219807"/>
                  <a:pt x="103983" y="202223"/>
                  <a:pt x="105937" y="175846"/>
                </a:cubicBezTo>
                <a:cubicBezTo>
                  <a:pt x="107891" y="149469"/>
                  <a:pt x="19968" y="117231"/>
                  <a:pt x="12152" y="87923"/>
                </a:cubicBezTo>
                <a:cubicBezTo>
                  <a:pt x="4336" y="58615"/>
                  <a:pt x="23875" y="8792"/>
                  <a:pt x="59044" y="0"/>
                </a:cubicBezTo>
              </a:path>
            </a:pathLst>
          </a:custGeom>
          <a:noFill/>
          <a:ln>
            <a:solidFill>
              <a:schemeClr val="accent2"/>
            </a:solidFill>
            <a:headEnd type="non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34" name="Forme libre : forme 133">
            <a:extLst>
              <a:ext uri="{FF2B5EF4-FFF2-40B4-BE49-F238E27FC236}">
                <a16:creationId xmlns:a16="http://schemas.microsoft.com/office/drawing/2014/main" id="{2AE28572-5A53-4452-8372-F0EE4FAA9EAC}"/>
              </a:ext>
            </a:extLst>
          </p:cNvPr>
          <p:cNvSpPr/>
          <p:nvPr/>
        </p:nvSpPr>
        <p:spPr>
          <a:xfrm>
            <a:off x="5731146" y="4164592"/>
            <a:ext cx="53906" cy="349084"/>
          </a:xfrm>
          <a:custGeom>
            <a:avLst/>
            <a:gdLst>
              <a:gd name="connsiteX0" fmla="*/ 70767 w 105969"/>
              <a:gd name="connsiteY0" fmla="*/ 504092 h 504092"/>
              <a:gd name="connsiteX1" fmla="*/ 429 w 105969"/>
              <a:gd name="connsiteY1" fmla="*/ 404446 h 504092"/>
              <a:gd name="connsiteX2" fmla="*/ 100075 w 105969"/>
              <a:gd name="connsiteY2" fmla="*/ 334108 h 504092"/>
              <a:gd name="connsiteX3" fmla="*/ 429 w 105969"/>
              <a:gd name="connsiteY3" fmla="*/ 246184 h 504092"/>
              <a:gd name="connsiteX4" fmla="*/ 105937 w 105969"/>
              <a:gd name="connsiteY4" fmla="*/ 175846 h 504092"/>
              <a:gd name="connsiteX5" fmla="*/ 12152 w 105969"/>
              <a:gd name="connsiteY5" fmla="*/ 87923 h 504092"/>
              <a:gd name="connsiteX6" fmla="*/ 59044 w 105969"/>
              <a:gd name="connsiteY6" fmla="*/ 0 h 504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5969" h="504092">
                <a:moveTo>
                  <a:pt x="70767" y="504092"/>
                </a:moveTo>
                <a:cubicBezTo>
                  <a:pt x="33155" y="468434"/>
                  <a:pt x="-4456" y="432777"/>
                  <a:pt x="429" y="404446"/>
                </a:cubicBezTo>
                <a:cubicBezTo>
                  <a:pt x="5314" y="376115"/>
                  <a:pt x="100075" y="360485"/>
                  <a:pt x="100075" y="334108"/>
                </a:cubicBezTo>
                <a:cubicBezTo>
                  <a:pt x="100075" y="307731"/>
                  <a:pt x="-548" y="272561"/>
                  <a:pt x="429" y="246184"/>
                </a:cubicBezTo>
                <a:cubicBezTo>
                  <a:pt x="1406" y="219807"/>
                  <a:pt x="103983" y="202223"/>
                  <a:pt x="105937" y="175846"/>
                </a:cubicBezTo>
                <a:cubicBezTo>
                  <a:pt x="107891" y="149469"/>
                  <a:pt x="19968" y="117231"/>
                  <a:pt x="12152" y="87923"/>
                </a:cubicBezTo>
                <a:cubicBezTo>
                  <a:pt x="4336" y="58615"/>
                  <a:pt x="23875" y="8792"/>
                  <a:pt x="59044" y="0"/>
                </a:cubicBezTo>
              </a:path>
            </a:pathLst>
          </a:custGeom>
          <a:noFill/>
          <a:ln>
            <a:solidFill>
              <a:schemeClr val="accent2"/>
            </a:solidFill>
            <a:headEnd type="non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35" name="Forme libre : forme 134">
            <a:extLst>
              <a:ext uri="{FF2B5EF4-FFF2-40B4-BE49-F238E27FC236}">
                <a16:creationId xmlns:a16="http://schemas.microsoft.com/office/drawing/2014/main" id="{A538DF4D-E20F-486C-ACBF-542A83200320}"/>
              </a:ext>
            </a:extLst>
          </p:cNvPr>
          <p:cNvSpPr/>
          <p:nvPr/>
        </p:nvSpPr>
        <p:spPr>
          <a:xfrm>
            <a:off x="5529678" y="4164592"/>
            <a:ext cx="53906" cy="349084"/>
          </a:xfrm>
          <a:custGeom>
            <a:avLst/>
            <a:gdLst>
              <a:gd name="connsiteX0" fmla="*/ 70767 w 105969"/>
              <a:gd name="connsiteY0" fmla="*/ 504092 h 504092"/>
              <a:gd name="connsiteX1" fmla="*/ 429 w 105969"/>
              <a:gd name="connsiteY1" fmla="*/ 404446 h 504092"/>
              <a:gd name="connsiteX2" fmla="*/ 100075 w 105969"/>
              <a:gd name="connsiteY2" fmla="*/ 334108 h 504092"/>
              <a:gd name="connsiteX3" fmla="*/ 429 w 105969"/>
              <a:gd name="connsiteY3" fmla="*/ 246184 h 504092"/>
              <a:gd name="connsiteX4" fmla="*/ 105937 w 105969"/>
              <a:gd name="connsiteY4" fmla="*/ 175846 h 504092"/>
              <a:gd name="connsiteX5" fmla="*/ 12152 w 105969"/>
              <a:gd name="connsiteY5" fmla="*/ 87923 h 504092"/>
              <a:gd name="connsiteX6" fmla="*/ 59044 w 105969"/>
              <a:gd name="connsiteY6" fmla="*/ 0 h 504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5969" h="504092">
                <a:moveTo>
                  <a:pt x="70767" y="504092"/>
                </a:moveTo>
                <a:cubicBezTo>
                  <a:pt x="33155" y="468434"/>
                  <a:pt x="-4456" y="432777"/>
                  <a:pt x="429" y="404446"/>
                </a:cubicBezTo>
                <a:cubicBezTo>
                  <a:pt x="5314" y="376115"/>
                  <a:pt x="100075" y="360485"/>
                  <a:pt x="100075" y="334108"/>
                </a:cubicBezTo>
                <a:cubicBezTo>
                  <a:pt x="100075" y="307731"/>
                  <a:pt x="-548" y="272561"/>
                  <a:pt x="429" y="246184"/>
                </a:cubicBezTo>
                <a:cubicBezTo>
                  <a:pt x="1406" y="219807"/>
                  <a:pt x="103983" y="202223"/>
                  <a:pt x="105937" y="175846"/>
                </a:cubicBezTo>
                <a:cubicBezTo>
                  <a:pt x="107891" y="149469"/>
                  <a:pt x="19968" y="117231"/>
                  <a:pt x="12152" y="87923"/>
                </a:cubicBezTo>
                <a:cubicBezTo>
                  <a:pt x="4336" y="58615"/>
                  <a:pt x="23875" y="8792"/>
                  <a:pt x="59044" y="0"/>
                </a:cubicBezTo>
              </a:path>
            </a:pathLst>
          </a:custGeom>
          <a:noFill/>
          <a:ln>
            <a:solidFill>
              <a:srgbClr val="C00000"/>
            </a:solidFill>
            <a:headEnd type="non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37" name="Graphique 36" descr="Étoiles">
            <a:extLst>
              <a:ext uri="{FF2B5EF4-FFF2-40B4-BE49-F238E27FC236}">
                <a16:creationId xmlns:a16="http://schemas.microsoft.com/office/drawing/2014/main" id="{43C247B1-E963-436D-A204-DC63EF8694E1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6043209" y="1385008"/>
            <a:ext cx="914400" cy="914400"/>
          </a:xfrm>
          <a:prstGeom prst="rect">
            <a:avLst/>
          </a:prstGeom>
        </p:spPr>
      </p:pic>
      <p:pic>
        <p:nvPicPr>
          <p:cNvPr id="39" name="Graphique 38" descr="Lune">
            <a:extLst>
              <a:ext uri="{FF2B5EF4-FFF2-40B4-BE49-F238E27FC236}">
                <a16:creationId xmlns:a16="http://schemas.microsoft.com/office/drawing/2014/main" id="{1EB5C7FD-CCCF-450A-BE88-A58252858FEE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6773814" y="1562909"/>
            <a:ext cx="914400" cy="914400"/>
          </a:xfrm>
          <a:prstGeom prst="rect">
            <a:avLst/>
          </a:prstGeom>
        </p:spPr>
      </p:pic>
      <p:sp>
        <p:nvSpPr>
          <p:cNvPr id="136" name="Forme libre : forme 135">
            <a:extLst>
              <a:ext uri="{FF2B5EF4-FFF2-40B4-BE49-F238E27FC236}">
                <a16:creationId xmlns:a16="http://schemas.microsoft.com/office/drawing/2014/main" id="{A4143581-D682-4867-A4C9-21FBD8949C8A}"/>
              </a:ext>
            </a:extLst>
          </p:cNvPr>
          <p:cNvSpPr/>
          <p:nvPr/>
        </p:nvSpPr>
        <p:spPr>
          <a:xfrm rot="20914006" flipH="1" flipV="1">
            <a:off x="2551781" y="2450508"/>
            <a:ext cx="285894" cy="1049902"/>
          </a:xfrm>
          <a:custGeom>
            <a:avLst/>
            <a:gdLst>
              <a:gd name="connsiteX0" fmla="*/ 70767 w 105969"/>
              <a:gd name="connsiteY0" fmla="*/ 504092 h 504092"/>
              <a:gd name="connsiteX1" fmla="*/ 429 w 105969"/>
              <a:gd name="connsiteY1" fmla="*/ 404446 h 504092"/>
              <a:gd name="connsiteX2" fmla="*/ 100075 w 105969"/>
              <a:gd name="connsiteY2" fmla="*/ 334108 h 504092"/>
              <a:gd name="connsiteX3" fmla="*/ 429 w 105969"/>
              <a:gd name="connsiteY3" fmla="*/ 246184 h 504092"/>
              <a:gd name="connsiteX4" fmla="*/ 105937 w 105969"/>
              <a:gd name="connsiteY4" fmla="*/ 175846 h 504092"/>
              <a:gd name="connsiteX5" fmla="*/ 12152 w 105969"/>
              <a:gd name="connsiteY5" fmla="*/ 87923 h 504092"/>
              <a:gd name="connsiteX6" fmla="*/ 59044 w 105969"/>
              <a:gd name="connsiteY6" fmla="*/ 0 h 504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5969" h="504092">
                <a:moveTo>
                  <a:pt x="70767" y="504092"/>
                </a:moveTo>
                <a:cubicBezTo>
                  <a:pt x="33155" y="468434"/>
                  <a:pt x="-4456" y="432777"/>
                  <a:pt x="429" y="404446"/>
                </a:cubicBezTo>
                <a:cubicBezTo>
                  <a:pt x="5314" y="376115"/>
                  <a:pt x="100075" y="360485"/>
                  <a:pt x="100075" y="334108"/>
                </a:cubicBezTo>
                <a:cubicBezTo>
                  <a:pt x="100075" y="307731"/>
                  <a:pt x="-548" y="272561"/>
                  <a:pt x="429" y="246184"/>
                </a:cubicBezTo>
                <a:cubicBezTo>
                  <a:pt x="1406" y="219807"/>
                  <a:pt x="103983" y="202223"/>
                  <a:pt x="105937" y="175846"/>
                </a:cubicBezTo>
                <a:cubicBezTo>
                  <a:pt x="107891" y="149469"/>
                  <a:pt x="19968" y="117231"/>
                  <a:pt x="12152" y="87923"/>
                </a:cubicBezTo>
                <a:cubicBezTo>
                  <a:pt x="4336" y="58615"/>
                  <a:pt x="23875" y="8792"/>
                  <a:pt x="59044" y="0"/>
                </a:cubicBezTo>
              </a:path>
            </a:pathLst>
          </a:custGeom>
          <a:noFill/>
          <a:ln>
            <a:solidFill>
              <a:srgbClr val="FFC000"/>
            </a:solidFill>
            <a:headEnd type="non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37" name="Forme libre : forme 136">
            <a:extLst>
              <a:ext uri="{FF2B5EF4-FFF2-40B4-BE49-F238E27FC236}">
                <a16:creationId xmlns:a16="http://schemas.microsoft.com/office/drawing/2014/main" id="{2D7055E3-1AFF-497B-B11E-482F240DBC4B}"/>
              </a:ext>
            </a:extLst>
          </p:cNvPr>
          <p:cNvSpPr/>
          <p:nvPr/>
        </p:nvSpPr>
        <p:spPr>
          <a:xfrm rot="17646532" flipH="1" flipV="1">
            <a:off x="3321496" y="1662161"/>
            <a:ext cx="285894" cy="1049902"/>
          </a:xfrm>
          <a:custGeom>
            <a:avLst/>
            <a:gdLst>
              <a:gd name="connsiteX0" fmla="*/ 70767 w 105969"/>
              <a:gd name="connsiteY0" fmla="*/ 504092 h 504092"/>
              <a:gd name="connsiteX1" fmla="*/ 429 w 105969"/>
              <a:gd name="connsiteY1" fmla="*/ 404446 h 504092"/>
              <a:gd name="connsiteX2" fmla="*/ 100075 w 105969"/>
              <a:gd name="connsiteY2" fmla="*/ 334108 h 504092"/>
              <a:gd name="connsiteX3" fmla="*/ 429 w 105969"/>
              <a:gd name="connsiteY3" fmla="*/ 246184 h 504092"/>
              <a:gd name="connsiteX4" fmla="*/ 105937 w 105969"/>
              <a:gd name="connsiteY4" fmla="*/ 175846 h 504092"/>
              <a:gd name="connsiteX5" fmla="*/ 12152 w 105969"/>
              <a:gd name="connsiteY5" fmla="*/ 87923 h 504092"/>
              <a:gd name="connsiteX6" fmla="*/ 59044 w 105969"/>
              <a:gd name="connsiteY6" fmla="*/ 0 h 504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5969" h="504092">
                <a:moveTo>
                  <a:pt x="70767" y="504092"/>
                </a:moveTo>
                <a:cubicBezTo>
                  <a:pt x="33155" y="468434"/>
                  <a:pt x="-4456" y="432777"/>
                  <a:pt x="429" y="404446"/>
                </a:cubicBezTo>
                <a:cubicBezTo>
                  <a:pt x="5314" y="376115"/>
                  <a:pt x="100075" y="360485"/>
                  <a:pt x="100075" y="334108"/>
                </a:cubicBezTo>
                <a:cubicBezTo>
                  <a:pt x="100075" y="307731"/>
                  <a:pt x="-548" y="272561"/>
                  <a:pt x="429" y="246184"/>
                </a:cubicBezTo>
                <a:cubicBezTo>
                  <a:pt x="1406" y="219807"/>
                  <a:pt x="103983" y="202223"/>
                  <a:pt x="105937" y="175846"/>
                </a:cubicBezTo>
                <a:cubicBezTo>
                  <a:pt x="107891" y="149469"/>
                  <a:pt x="19968" y="117231"/>
                  <a:pt x="12152" y="87923"/>
                </a:cubicBezTo>
                <a:cubicBezTo>
                  <a:pt x="4336" y="58615"/>
                  <a:pt x="23875" y="8792"/>
                  <a:pt x="59044" y="0"/>
                </a:cubicBezTo>
              </a:path>
            </a:pathLst>
          </a:custGeom>
          <a:noFill/>
          <a:ln>
            <a:solidFill>
              <a:srgbClr val="FFC000"/>
            </a:solidFill>
            <a:headEnd type="non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38" name="Forme libre : forme 137">
            <a:extLst>
              <a:ext uri="{FF2B5EF4-FFF2-40B4-BE49-F238E27FC236}">
                <a16:creationId xmlns:a16="http://schemas.microsoft.com/office/drawing/2014/main" id="{C53CD860-88FE-403A-9FE1-F4CDF78F87BB}"/>
              </a:ext>
            </a:extLst>
          </p:cNvPr>
          <p:cNvSpPr/>
          <p:nvPr/>
        </p:nvSpPr>
        <p:spPr>
          <a:xfrm rot="3124607" flipV="1">
            <a:off x="1696895" y="2112697"/>
            <a:ext cx="163669" cy="830867"/>
          </a:xfrm>
          <a:custGeom>
            <a:avLst/>
            <a:gdLst>
              <a:gd name="connsiteX0" fmla="*/ 70767 w 105969"/>
              <a:gd name="connsiteY0" fmla="*/ 504092 h 504092"/>
              <a:gd name="connsiteX1" fmla="*/ 429 w 105969"/>
              <a:gd name="connsiteY1" fmla="*/ 404446 h 504092"/>
              <a:gd name="connsiteX2" fmla="*/ 100075 w 105969"/>
              <a:gd name="connsiteY2" fmla="*/ 334108 h 504092"/>
              <a:gd name="connsiteX3" fmla="*/ 429 w 105969"/>
              <a:gd name="connsiteY3" fmla="*/ 246184 h 504092"/>
              <a:gd name="connsiteX4" fmla="*/ 105937 w 105969"/>
              <a:gd name="connsiteY4" fmla="*/ 175846 h 504092"/>
              <a:gd name="connsiteX5" fmla="*/ 12152 w 105969"/>
              <a:gd name="connsiteY5" fmla="*/ 87923 h 504092"/>
              <a:gd name="connsiteX6" fmla="*/ 59044 w 105969"/>
              <a:gd name="connsiteY6" fmla="*/ 0 h 504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5969" h="504092">
                <a:moveTo>
                  <a:pt x="70767" y="504092"/>
                </a:moveTo>
                <a:cubicBezTo>
                  <a:pt x="33155" y="468434"/>
                  <a:pt x="-4456" y="432777"/>
                  <a:pt x="429" y="404446"/>
                </a:cubicBezTo>
                <a:cubicBezTo>
                  <a:pt x="5314" y="376115"/>
                  <a:pt x="100075" y="360485"/>
                  <a:pt x="100075" y="334108"/>
                </a:cubicBezTo>
                <a:cubicBezTo>
                  <a:pt x="100075" y="307731"/>
                  <a:pt x="-548" y="272561"/>
                  <a:pt x="429" y="246184"/>
                </a:cubicBezTo>
                <a:cubicBezTo>
                  <a:pt x="1406" y="219807"/>
                  <a:pt x="103983" y="202223"/>
                  <a:pt x="105937" y="175846"/>
                </a:cubicBezTo>
                <a:cubicBezTo>
                  <a:pt x="107891" y="149469"/>
                  <a:pt x="19968" y="117231"/>
                  <a:pt x="12152" y="87923"/>
                </a:cubicBezTo>
                <a:cubicBezTo>
                  <a:pt x="4336" y="58615"/>
                  <a:pt x="23875" y="8792"/>
                  <a:pt x="59044" y="0"/>
                </a:cubicBezTo>
              </a:path>
            </a:pathLst>
          </a:custGeom>
          <a:noFill/>
          <a:ln>
            <a:solidFill>
              <a:srgbClr val="FFC000"/>
            </a:solidFill>
            <a:headEnd type="non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cxnSp>
        <p:nvCxnSpPr>
          <p:cNvPr id="44" name="Connecteur droit 43">
            <a:extLst>
              <a:ext uri="{FF2B5EF4-FFF2-40B4-BE49-F238E27FC236}">
                <a16:creationId xmlns:a16="http://schemas.microsoft.com/office/drawing/2014/main" id="{C474D585-0BD2-47FA-84E0-06EC609F5E3B}"/>
              </a:ext>
            </a:extLst>
          </p:cNvPr>
          <p:cNvCxnSpPr/>
          <p:nvPr/>
        </p:nvCxnSpPr>
        <p:spPr>
          <a:xfrm flipV="1">
            <a:off x="6051676" y="3536211"/>
            <a:ext cx="438069" cy="242814"/>
          </a:xfrm>
          <a:prstGeom prst="line">
            <a:avLst/>
          </a:prstGeom>
          <a:ln w="3175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Connecteur droit 138">
            <a:extLst>
              <a:ext uri="{FF2B5EF4-FFF2-40B4-BE49-F238E27FC236}">
                <a16:creationId xmlns:a16="http://schemas.microsoft.com/office/drawing/2014/main" id="{4C7526C4-0801-4F37-8704-B1ADBE8BBBFB}"/>
              </a:ext>
            </a:extLst>
          </p:cNvPr>
          <p:cNvCxnSpPr>
            <a:cxnSpLocks/>
          </p:cNvCxnSpPr>
          <p:nvPr/>
        </p:nvCxnSpPr>
        <p:spPr>
          <a:xfrm>
            <a:off x="6483636" y="3534448"/>
            <a:ext cx="374080" cy="227420"/>
          </a:xfrm>
          <a:prstGeom prst="line">
            <a:avLst/>
          </a:prstGeom>
          <a:ln w="3175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Connecteur droit 142">
            <a:extLst>
              <a:ext uri="{FF2B5EF4-FFF2-40B4-BE49-F238E27FC236}">
                <a16:creationId xmlns:a16="http://schemas.microsoft.com/office/drawing/2014/main" id="{0914FF97-1192-4BC2-BCF1-E337E4A2BE07}"/>
              </a:ext>
            </a:extLst>
          </p:cNvPr>
          <p:cNvCxnSpPr>
            <a:cxnSpLocks/>
          </p:cNvCxnSpPr>
          <p:nvPr/>
        </p:nvCxnSpPr>
        <p:spPr>
          <a:xfrm flipV="1">
            <a:off x="6186761" y="3712266"/>
            <a:ext cx="0" cy="495974"/>
          </a:xfrm>
          <a:prstGeom prst="line">
            <a:avLst/>
          </a:prstGeom>
          <a:ln w="3175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Connecteur droit 144">
            <a:extLst>
              <a:ext uri="{FF2B5EF4-FFF2-40B4-BE49-F238E27FC236}">
                <a16:creationId xmlns:a16="http://schemas.microsoft.com/office/drawing/2014/main" id="{E8162CE4-A73C-4534-9F7D-600959FFF41A}"/>
              </a:ext>
            </a:extLst>
          </p:cNvPr>
          <p:cNvCxnSpPr>
            <a:cxnSpLocks/>
          </p:cNvCxnSpPr>
          <p:nvPr/>
        </p:nvCxnSpPr>
        <p:spPr>
          <a:xfrm flipV="1">
            <a:off x="6755059" y="3695383"/>
            <a:ext cx="0" cy="495974"/>
          </a:xfrm>
          <a:prstGeom prst="line">
            <a:avLst/>
          </a:prstGeom>
          <a:ln w="3175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Connecteur droit 147">
            <a:extLst>
              <a:ext uri="{FF2B5EF4-FFF2-40B4-BE49-F238E27FC236}">
                <a16:creationId xmlns:a16="http://schemas.microsoft.com/office/drawing/2014/main" id="{7A08EDD3-A65A-4847-82D7-0E8D2F0698B5}"/>
              </a:ext>
            </a:extLst>
          </p:cNvPr>
          <p:cNvCxnSpPr>
            <a:cxnSpLocks/>
          </p:cNvCxnSpPr>
          <p:nvPr/>
        </p:nvCxnSpPr>
        <p:spPr>
          <a:xfrm>
            <a:off x="6186761" y="4206989"/>
            <a:ext cx="575772" cy="1"/>
          </a:xfrm>
          <a:prstGeom prst="line">
            <a:avLst/>
          </a:prstGeom>
          <a:ln w="3175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5" name="Forme libre : forme 154">
            <a:extLst>
              <a:ext uri="{FF2B5EF4-FFF2-40B4-BE49-F238E27FC236}">
                <a16:creationId xmlns:a16="http://schemas.microsoft.com/office/drawing/2014/main" id="{736C2F15-B009-411D-ABAA-F165AC14DF9A}"/>
              </a:ext>
            </a:extLst>
          </p:cNvPr>
          <p:cNvSpPr/>
          <p:nvPr/>
        </p:nvSpPr>
        <p:spPr>
          <a:xfrm rot="5400000" flipH="1">
            <a:off x="9652437" y="2156562"/>
            <a:ext cx="163648" cy="764660"/>
          </a:xfrm>
          <a:custGeom>
            <a:avLst/>
            <a:gdLst>
              <a:gd name="connsiteX0" fmla="*/ 70767 w 105969"/>
              <a:gd name="connsiteY0" fmla="*/ 504092 h 504092"/>
              <a:gd name="connsiteX1" fmla="*/ 429 w 105969"/>
              <a:gd name="connsiteY1" fmla="*/ 404446 h 504092"/>
              <a:gd name="connsiteX2" fmla="*/ 100075 w 105969"/>
              <a:gd name="connsiteY2" fmla="*/ 334108 h 504092"/>
              <a:gd name="connsiteX3" fmla="*/ 429 w 105969"/>
              <a:gd name="connsiteY3" fmla="*/ 246184 h 504092"/>
              <a:gd name="connsiteX4" fmla="*/ 105937 w 105969"/>
              <a:gd name="connsiteY4" fmla="*/ 175846 h 504092"/>
              <a:gd name="connsiteX5" fmla="*/ 12152 w 105969"/>
              <a:gd name="connsiteY5" fmla="*/ 87923 h 504092"/>
              <a:gd name="connsiteX6" fmla="*/ 59044 w 105969"/>
              <a:gd name="connsiteY6" fmla="*/ 0 h 504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5969" h="504092">
                <a:moveTo>
                  <a:pt x="70767" y="504092"/>
                </a:moveTo>
                <a:cubicBezTo>
                  <a:pt x="33155" y="468434"/>
                  <a:pt x="-4456" y="432777"/>
                  <a:pt x="429" y="404446"/>
                </a:cubicBezTo>
                <a:cubicBezTo>
                  <a:pt x="5314" y="376115"/>
                  <a:pt x="100075" y="360485"/>
                  <a:pt x="100075" y="334108"/>
                </a:cubicBezTo>
                <a:cubicBezTo>
                  <a:pt x="100075" y="307731"/>
                  <a:pt x="-548" y="272561"/>
                  <a:pt x="429" y="246184"/>
                </a:cubicBezTo>
                <a:cubicBezTo>
                  <a:pt x="1406" y="219807"/>
                  <a:pt x="103983" y="202223"/>
                  <a:pt x="105937" y="175846"/>
                </a:cubicBezTo>
                <a:cubicBezTo>
                  <a:pt x="107891" y="149469"/>
                  <a:pt x="19968" y="117231"/>
                  <a:pt x="12152" y="87923"/>
                </a:cubicBezTo>
                <a:cubicBezTo>
                  <a:pt x="4336" y="58615"/>
                  <a:pt x="23875" y="8792"/>
                  <a:pt x="59044" y="0"/>
                </a:cubicBezTo>
              </a:path>
            </a:pathLst>
          </a:custGeom>
          <a:noFill/>
          <a:ln>
            <a:solidFill>
              <a:srgbClr val="FFC000"/>
            </a:solidFill>
            <a:headEnd type="non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58" name="Forme libre : forme 157">
            <a:extLst>
              <a:ext uri="{FF2B5EF4-FFF2-40B4-BE49-F238E27FC236}">
                <a16:creationId xmlns:a16="http://schemas.microsoft.com/office/drawing/2014/main" id="{E609800E-C9CA-4103-8BAB-480CD404358B}"/>
              </a:ext>
            </a:extLst>
          </p:cNvPr>
          <p:cNvSpPr/>
          <p:nvPr/>
        </p:nvSpPr>
        <p:spPr>
          <a:xfrm rot="5400000" flipH="1">
            <a:off x="9652437" y="2583292"/>
            <a:ext cx="163648" cy="764660"/>
          </a:xfrm>
          <a:custGeom>
            <a:avLst/>
            <a:gdLst>
              <a:gd name="connsiteX0" fmla="*/ 70767 w 105969"/>
              <a:gd name="connsiteY0" fmla="*/ 504092 h 504092"/>
              <a:gd name="connsiteX1" fmla="*/ 429 w 105969"/>
              <a:gd name="connsiteY1" fmla="*/ 404446 h 504092"/>
              <a:gd name="connsiteX2" fmla="*/ 100075 w 105969"/>
              <a:gd name="connsiteY2" fmla="*/ 334108 h 504092"/>
              <a:gd name="connsiteX3" fmla="*/ 429 w 105969"/>
              <a:gd name="connsiteY3" fmla="*/ 246184 h 504092"/>
              <a:gd name="connsiteX4" fmla="*/ 105937 w 105969"/>
              <a:gd name="connsiteY4" fmla="*/ 175846 h 504092"/>
              <a:gd name="connsiteX5" fmla="*/ 12152 w 105969"/>
              <a:gd name="connsiteY5" fmla="*/ 87923 h 504092"/>
              <a:gd name="connsiteX6" fmla="*/ 59044 w 105969"/>
              <a:gd name="connsiteY6" fmla="*/ 0 h 504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5969" h="504092">
                <a:moveTo>
                  <a:pt x="70767" y="504092"/>
                </a:moveTo>
                <a:cubicBezTo>
                  <a:pt x="33155" y="468434"/>
                  <a:pt x="-4456" y="432777"/>
                  <a:pt x="429" y="404446"/>
                </a:cubicBezTo>
                <a:cubicBezTo>
                  <a:pt x="5314" y="376115"/>
                  <a:pt x="100075" y="360485"/>
                  <a:pt x="100075" y="334108"/>
                </a:cubicBezTo>
                <a:cubicBezTo>
                  <a:pt x="100075" y="307731"/>
                  <a:pt x="-548" y="272561"/>
                  <a:pt x="429" y="246184"/>
                </a:cubicBezTo>
                <a:cubicBezTo>
                  <a:pt x="1406" y="219807"/>
                  <a:pt x="103983" y="202223"/>
                  <a:pt x="105937" y="175846"/>
                </a:cubicBezTo>
                <a:cubicBezTo>
                  <a:pt x="107891" y="149469"/>
                  <a:pt x="19968" y="117231"/>
                  <a:pt x="12152" y="87923"/>
                </a:cubicBezTo>
                <a:cubicBezTo>
                  <a:pt x="4336" y="58615"/>
                  <a:pt x="23875" y="8792"/>
                  <a:pt x="59044" y="0"/>
                </a:cubicBezTo>
              </a:path>
            </a:pathLst>
          </a:custGeom>
          <a:noFill/>
          <a:ln>
            <a:solidFill>
              <a:srgbClr val="FF0000"/>
            </a:solidFill>
            <a:headEnd type="non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59" name="Forme libre : forme 158">
            <a:extLst>
              <a:ext uri="{FF2B5EF4-FFF2-40B4-BE49-F238E27FC236}">
                <a16:creationId xmlns:a16="http://schemas.microsoft.com/office/drawing/2014/main" id="{9566B947-82EC-4FCD-813F-BC62A094B4F6}"/>
              </a:ext>
            </a:extLst>
          </p:cNvPr>
          <p:cNvSpPr/>
          <p:nvPr/>
        </p:nvSpPr>
        <p:spPr>
          <a:xfrm rot="5400000" flipH="1">
            <a:off x="9611240" y="3027746"/>
            <a:ext cx="163648" cy="764660"/>
          </a:xfrm>
          <a:custGeom>
            <a:avLst/>
            <a:gdLst>
              <a:gd name="connsiteX0" fmla="*/ 70767 w 105969"/>
              <a:gd name="connsiteY0" fmla="*/ 504092 h 504092"/>
              <a:gd name="connsiteX1" fmla="*/ 429 w 105969"/>
              <a:gd name="connsiteY1" fmla="*/ 404446 h 504092"/>
              <a:gd name="connsiteX2" fmla="*/ 100075 w 105969"/>
              <a:gd name="connsiteY2" fmla="*/ 334108 h 504092"/>
              <a:gd name="connsiteX3" fmla="*/ 429 w 105969"/>
              <a:gd name="connsiteY3" fmla="*/ 246184 h 504092"/>
              <a:gd name="connsiteX4" fmla="*/ 105937 w 105969"/>
              <a:gd name="connsiteY4" fmla="*/ 175846 h 504092"/>
              <a:gd name="connsiteX5" fmla="*/ 12152 w 105969"/>
              <a:gd name="connsiteY5" fmla="*/ 87923 h 504092"/>
              <a:gd name="connsiteX6" fmla="*/ 59044 w 105969"/>
              <a:gd name="connsiteY6" fmla="*/ 0 h 504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5969" h="504092">
                <a:moveTo>
                  <a:pt x="70767" y="504092"/>
                </a:moveTo>
                <a:cubicBezTo>
                  <a:pt x="33155" y="468434"/>
                  <a:pt x="-4456" y="432777"/>
                  <a:pt x="429" y="404446"/>
                </a:cubicBezTo>
                <a:cubicBezTo>
                  <a:pt x="5314" y="376115"/>
                  <a:pt x="100075" y="360485"/>
                  <a:pt x="100075" y="334108"/>
                </a:cubicBezTo>
                <a:cubicBezTo>
                  <a:pt x="100075" y="307731"/>
                  <a:pt x="-548" y="272561"/>
                  <a:pt x="429" y="246184"/>
                </a:cubicBezTo>
                <a:cubicBezTo>
                  <a:pt x="1406" y="219807"/>
                  <a:pt x="103983" y="202223"/>
                  <a:pt x="105937" y="175846"/>
                </a:cubicBezTo>
                <a:cubicBezTo>
                  <a:pt x="107891" y="149469"/>
                  <a:pt x="19968" y="117231"/>
                  <a:pt x="12152" y="87923"/>
                </a:cubicBezTo>
                <a:cubicBezTo>
                  <a:pt x="4336" y="58615"/>
                  <a:pt x="23875" y="8792"/>
                  <a:pt x="59044" y="0"/>
                </a:cubicBezTo>
              </a:path>
            </a:pathLst>
          </a:custGeom>
          <a:noFill/>
          <a:ln>
            <a:solidFill>
              <a:schemeClr val="accent2"/>
            </a:solidFill>
            <a:headEnd type="non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60" name="Forme libre : forme 159">
            <a:extLst>
              <a:ext uri="{FF2B5EF4-FFF2-40B4-BE49-F238E27FC236}">
                <a16:creationId xmlns:a16="http://schemas.microsoft.com/office/drawing/2014/main" id="{C2232AE0-DFED-486D-9A06-94330019EFAC}"/>
              </a:ext>
            </a:extLst>
          </p:cNvPr>
          <p:cNvSpPr/>
          <p:nvPr/>
        </p:nvSpPr>
        <p:spPr>
          <a:xfrm rot="5400000" flipH="1">
            <a:off x="9660891" y="3559752"/>
            <a:ext cx="163648" cy="764660"/>
          </a:xfrm>
          <a:custGeom>
            <a:avLst/>
            <a:gdLst>
              <a:gd name="connsiteX0" fmla="*/ 70767 w 105969"/>
              <a:gd name="connsiteY0" fmla="*/ 504092 h 504092"/>
              <a:gd name="connsiteX1" fmla="*/ 429 w 105969"/>
              <a:gd name="connsiteY1" fmla="*/ 404446 h 504092"/>
              <a:gd name="connsiteX2" fmla="*/ 100075 w 105969"/>
              <a:gd name="connsiteY2" fmla="*/ 334108 h 504092"/>
              <a:gd name="connsiteX3" fmla="*/ 429 w 105969"/>
              <a:gd name="connsiteY3" fmla="*/ 246184 h 504092"/>
              <a:gd name="connsiteX4" fmla="*/ 105937 w 105969"/>
              <a:gd name="connsiteY4" fmla="*/ 175846 h 504092"/>
              <a:gd name="connsiteX5" fmla="*/ 12152 w 105969"/>
              <a:gd name="connsiteY5" fmla="*/ 87923 h 504092"/>
              <a:gd name="connsiteX6" fmla="*/ 59044 w 105969"/>
              <a:gd name="connsiteY6" fmla="*/ 0 h 504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5969" h="504092">
                <a:moveTo>
                  <a:pt x="70767" y="504092"/>
                </a:moveTo>
                <a:cubicBezTo>
                  <a:pt x="33155" y="468434"/>
                  <a:pt x="-4456" y="432777"/>
                  <a:pt x="429" y="404446"/>
                </a:cubicBezTo>
                <a:cubicBezTo>
                  <a:pt x="5314" y="376115"/>
                  <a:pt x="100075" y="360485"/>
                  <a:pt x="100075" y="334108"/>
                </a:cubicBezTo>
                <a:cubicBezTo>
                  <a:pt x="100075" y="307731"/>
                  <a:pt x="-548" y="272561"/>
                  <a:pt x="429" y="246184"/>
                </a:cubicBezTo>
                <a:cubicBezTo>
                  <a:pt x="1406" y="219807"/>
                  <a:pt x="103983" y="202223"/>
                  <a:pt x="105937" y="175846"/>
                </a:cubicBezTo>
                <a:cubicBezTo>
                  <a:pt x="107891" y="149469"/>
                  <a:pt x="19968" y="117231"/>
                  <a:pt x="12152" y="87923"/>
                </a:cubicBezTo>
                <a:cubicBezTo>
                  <a:pt x="4336" y="58615"/>
                  <a:pt x="23875" y="8792"/>
                  <a:pt x="59044" y="0"/>
                </a:cubicBezTo>
              </a:path>
            </a:pathLst>
          </a:custGeom>
          <a:noFill/>
          <a:ln>
            <a:solidFill>
              <a:srgbClr val="923922"/>
            </a:solidFill>
            <a:headEnd type="non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62" name="Forme libre : forme 161">
            <a:extLst>
              <a:ext uri="{FF2B5EF4-FFF2-40B4-BE49-F238E27FC236}">
                <a16:creationId xmlns:a16="http://schemas.microsoft.com/office/drawing/2014/main" id="{0DD61894-CF95-4DDA-A476-FA3D22636581}"/>
              </a:ext>
            </a:extLst>
          </p:cNvPr>
          <p:cNvSpPr/>
          <p:nvPr/>
        </p:nvSpPr>
        <p:spPr>
          <a:xfrm rot="5400000" flipH="1">
            <a:off x="9611240" y="3974128"/>
            <a:ext cx="163648" cy="764660"/>
          </a:xfrm>
          <a:custGeom>
            <a:avLst/>
            <a:gdLst>
              <a:gd name="connsiteX0" fmla="*/ 70767 w 105969"/>
              <a:gd name="connsiteY0" fmla="*/ 504092 h 504092"/>
              <a:gd name="connsiteX1" fmla="*/ 429 w 105969"/>
              <a:gd name="connsiteY1" fmla="*/ 404446 h 504092"/>
              <a:gd name="connsiteX2" fmla="*/ 100075 w 105969"/>
              <a:gd name="connsiteY2" fmla="*/ 334108 h 504092"/>
              <a:gd name="connsiteX3" fmla="*/ 429 w 105969"/>
              <a:gd name="connsiteY3" fmla="*/ 246184 h 504092"/>
              <a:gd name="connsiteX4" fmla="*/ 105937 w 105969"/>
              <a:gd name="connsiteY4" fmla="*/ 175846 h 504092"/>
              <a:gd name="connsiteX5" fmla="*/ 12152 w 105969"/>
              <a:gd name="connsiteY5" fmla="*/ 87923 h 504092"/>
              <a:gd name="connsiteX6" fmla="*/ 59044 w 105969"/>
              <a:gd name="connsiteY6" fmla="*/ 0 h 504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5969" h="504092">
                <a:moveTo>
                  <a:pt x="70767" y="504092"/>
                </a:moveTo>
                <a:cubicBezTo>
                  <a:pt x="33155" y="468434"/>
                  <a:pt x="-4456" y="432777"/>
                  <a:pt x="429" y="404446"/>
                </a:cubicBezTo>
                <a:cubicBezTo>
                  <a:pt x="5314" y="376115"/>
                  <a:pt x="100075" y="360485"/>
                  <a:pt x="100075" y="334108"/>
                </a:cubicBezTo>
                <a:cubicBezTo>
                  <a:pt x="100075" y="307731"/>
                  <a:pt x="-548" y="272561"/>
                  <a:pt x="429" y="246184"/>
                </a:cubicBezTo>
                <a:cubicBezTo>
                  <a:pt x="1406" y="219807"/>
                  <a:pt x="103983" y="202223"/>
                  <a:pt x="105937" y="175846"/>
                </a:cubicBezTo>
                <a:cubicBezTo>
                  <a:pt x="107891" y="149469"/>
                  <a:pt x="19968" y="117231"/>
                  <a:pt x="12152" y="87923"/>
                </a:cubicBezTo>
                <a:cubicBezTo>
                  <a:pt x="4336" y="58615"/>
                  <a:pt x="23875" y="8792"/>
                  <a:pt x="59044" y="0"/>
                </a:cubicBezTo>
              </a:path>
            </a:pathLst>
          </a:custGeom>
          <a:noFill/>
          <a:ln>
            <a:solidFill>
              <a:srgbClr val="00B050"/>
            </a:solidFill>
            <a:headEnd type="non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75" name="Forme libre : forme 174">
            <a:extLst>
              <a:ext uri="{FF2B5EF4-FFF2-40B4-BE49-F238E27FC236}">
                <a16:creationId xmlns:a16="http://schemas.microsoft.com/office/drawing/2014/main" id="{7C1352CB-7F3C-463D-A40B-CD2D4389F961}"/>
              </a:ext>
            </a:extLst>
          </p:cNvPr>
          <p:cNvSpPr/>
          <p:nvPr/>
        </p:nvSpPr>
        <p:spPr>
          <a:xfrm rot="5400000" flipH="1" flipV="1">
            <a:off x="5553733" y="2974405"/>
            <a:ext cx="45719" cy="419508"/>
          </a:xfrm>
          <a:custGeom>
            <a:avLst/>
            <a:gdLst>
              <a:gd name="connsiteX0" fmla="*/ 70767 w 105969"/>
              <a:gd name="connsiteY0" fmla="*/ 504092 h 504092"/>
              <a:gd name="connsiteX1" fmla="*/ 429 w 105969"/>
              <a:gd name="connsiteY1" fmla="*/ 404446 h 504092"/>
              <a:gd name="connsiteX2" fmla="*/ 100075 w 105969"/>
              <a:gd name="connsiteY2" fmla="*/ 334108 h 504092"/>
              <a:gd name="connsiteX3" fmla="*/ 429 w 105969"/>
              <a:gd name="connsiteY3" fmla="*/ 246184 h 504092"/>
              <a:gd name="connsiteX4" fmla="*/ 105937 w 105969"/>
              <a:gd name="connsiteY4" fmla="*/ 175846 h 504092"/>
              <a:gd name="connsiteX5" fmla="*/ 12152 w 105969"/>
              <a:gd name="connsiteY5" fmla="*/ 87923 h 504092"/>
              <a:gd name="connsiteX6" fmla="*/ 59044 w 105969"/>
              <a:gd name="connsiteY6" fmla="*/ 0 h 504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5969" h="504092">
                <a:moveTo>
                  <a:pt x="70767" y="504092"/>
                </a:moveTo>
                <a:cubicBezTo>
                  <a:pt x="33155" y="468434"/>
                  <a:pt x="-4456" y="432777"/>
                  <a:pt x="429" y="404446"/>
                </a:cubicBezTo>
                <a:cubicBezTo>
                  <a:pt x="5314" y="376115"/>
                  <a:pt x="100075" y="360485"/>
                  <a:pt x="100075" y="334108"/>
                </a:cubicBezTo>
                <a:cubicBezTo>
                  <a:pt x="100075" y="307731"/>
                  <a:pt x="-548" y="272561"/>
                  <a:pt x="429" y="246184"/>
                </a:cubicBezTo>
                <a:cubicBezTo>
                  <a:pt x="1406" y="219807"/>
                  <a:pt x="103983" y="202223"/>
                  <a:pt x="105937" y="175846"/>
                </a:cubicBezTo>
                <a:cubicBezTo>
                  <a:pt x="107891" y="149469"/>
                  <a:pt x="19968" y="117231"/>
                  <a:pt x="12152" y="87923"/>
                </a:cubicBezTo>
                <a:cubicBezTo>
                  <a:pt x="4336" y="58615"/>
                  <a:pt x="23875" y="8792"/>
                  <a:pt x="59044" y="0"/>
                </a:cubicBezTo>
              </a:path>
            </a:pathLst>
          </a:custGeom>
          <a:noFill/>
          <a:ln>
            <a:solidFill>
              <a:schemeClr val="accent2"/>
            </a:solidFill>
            <a:headEnd type="non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76" name="Forme libre : forme 175">
            <a:extLst>
              <a:ext uri="{FF2B5EF4-FFF2-40B4-BE49-F238E27FC236}">
                <a16:creationId xmlns:a16="http://schemas.microsoft.com/office/drawing/2014/main" id="{DAE14032-8AE1-4076-AE0B-F0EC74C4887B}"/>
              </a:ext>
            </a:extLst>
          </p:cNvPr>
          <p:cNvSpPr/>
          <p:nvPr/>
        </p:nvSpPr>
        <p:spPr>
          <a:xfrm rot="6064018" flipH="1" flipV="1">
            <a:off x="5689513" y="2616983"/>
            <a:ext cx="45719" cy="419508"/>
          </a:xfrm>
          <a:custGeom>
            <a:avLst/>
            <a:gdLst>
              <a:gd name="connsiteX0" fmla="*/ 70767 w 105969"/>
              <a:gd name="connsiteY0" fmla="*/ 504092 h 504092"/>
              <a:gd name="connsiteX1" fmla="*/ 429 w 105969"/>
              <a:gd name="connsiteY1" fmla="*/ 404446 h 504092"/>
              <a:gd name="connsiteX2" fmla="*/ 100075 w 105969"/>
              <a:gd name="connsiteY2" fmla="*/ 334108 h 504092"/>
              <a:gd name="connsiteX3" fmla="*/ 429 w 105969"/>
              <a:gd name="connsiteY3" fmla="*/ 246184 h 504092"/>
              <a:gd name="connsiteX4" fmla="*/ 105937 w 105969"/>
              <a:gd name="connsiteY4" fmla="*/ 175846 h 504092"/>
              <a:gd name="connsiteX5" fmla="*/ 12152 w 105969"/>
              <a:gd name="connsiteY5" fmla="*/ 87923 h 504092"/>
              <a:gd name="connsiteX6" fmla="*/ 59044 w 105969"/>
              <a:gd name="connsiteY6" fmla="*/ 0 h 504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5969" h="504092">
                <a:moveTo>
                  <a:pt x="70767" y="504092"/>
                </a:moveTo>
                <a:cubicBezTo>
                  <a:pt x="33155" y="468434"/>
                  <a:pt x="-4456" y="432777"/>
                  <a:pt x="429" y="404446"/>
                </a:cubicBezTo>
                <a:cubicBezTo>
                  <a:pt x="5314" y="376115"/>
                  <a:pt x="100075" y="360485"/>
                  <a:pt x="100075" y="334108"/>
                </a:cubicBezTo>
                <a:cubicBezTo>
                  <a:pt x="100075" y="307731"/>
                  <a:pt x="-548" y="272561"/>
                  <a:pt x="429" y="246184"/>
                </a:cubicBezTo>
                <a:cubicBezTo>
                  <a:pt x="1406" y="219807"/>
                  <a:pt x="103983" y="202223"/>
                  <a:pt x="105937" y="175846"/>
                </a:cubicBezTo>
                <a:cubicBezTo>
                  <a:pt x="107891" y="149469"/>
                  <a:pt x="19968" y="117231"/>
                  <a:pt x="12152" y="87923"/>
                </a:cubicBezTo>
                <a:cubicBezTo>
                  <a:pt x="4336" y="58615"/>
                  <a:pt x="23875" y="8792"/>
                  <a:pt x="59044" y="0"/>
                </a:cubicBezTo>
              </a:path>
            </a:pathLst>
          </a:custGeom>
          <a:noFill/>
          <a:ln>
            <a:solidFill>
              <a:schemeClr val="accent2">
                <a:lumMod val="50000"/>
              </a:schemeClr>
            </a:solidFill>
            <a:headEnd type="non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77" name="Forme libre : forme 176">
            <a:extLst>
              <a:ext uri="{FF2B5EF4-FFF2-40B4-BE49-F238E27FC236}">
                <a16:creationId xmlns:a16="http://schemas.microsoft.com/office/drawing/2014/main" id="{1764B9EF-1790-4A21-8F72-9E1C87FC1271}"/>
              </a:ext>
            </a:extLst>
          </p:cNvPr>
          <p:cNvSpPr/>
          <p:nvPr/>
        </p:nvSpPr>
        <p:spPr>
          <a:xfrm rot="4233169">
            <a:off x="8328863" y="3673356"/>
            <a:ext cx="53906" cy="349084"/>
          </a:xfrm>
          <a:custGeom>
            <a:avLst/>
            <a:gdLst>
              <a:gd name="connsiteX0" fmla="*/ 70767 w 105969"/>
              <a:gd name="connsiteY0" fmla="*/ 504092 h 504092"/>
              <a:gd name="connsiteX1" fmla="*/ 429 w 105969"/>
              <a:gd name="connsiteY1" fmla="*/ 404446 h 504092"/>
              <a:gd name="connsiteX2" fmla="*/ 100075 w 105969"/>
              <a:gd name="connsiteY2" fmla="*/ 334108 h 504092"/>
              <a:gd name="connsiteX3" fmla="*/ 429 w 105969"/>
              <a:gd name="connsiteY3" fmla="*/ 246184 h 504092"/>
              <a:gd name="connsiteX4" fmla="*/ 105937 w 105969"/>
              <a:gd name="connsiteY4" fmla="*/ 175846 h 504092"/>
              <a:gd name="connsiteX5" fmla="*/ 12152 w 105969"/>
              <a:gd name="connsiteY5" fmla="*/ 87923 h 504092"/>
              <a:gd name="connsiteX6" fmla="*/ 59044 w 105969"/>
              <a:gd name="connsiteY6" fmla="*/ 0 h 504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5969" h="504092">
                <a:moveTo>
                  <a:pt x="70767" y="504092"/>
                </a:moveTo>
                <a:cubicBezTo>
                  <a:pt x="33155" y="468434"/>
                  <a:pt x="-4456" y="432777"/>
                  <a:pt x="429" y="404446"/>
                </a:cubicBezTo>
                <a:cubicBezTo>
                  <a:pt x="5314" y="376115"/>
                  <a:pt x="100075" y="360485"/>
                  <a:pt x="100075" y="334108"/>
                </a:cubicBezTo>
                <a:cubicBezTo>
                  <a:pt x="100075" y="307731"/>
                  <a:pt x="-548" y="272561"/>
                  <a:pt x="429" y="246184"/>
                </a:cubicBezTo>
                <a:cubicBezTo>
                  <a:pt x="1406" y="219807"/>
                  <a:pt x="103983" y="202223"/>
                  <a:pt x="105937" y="175846"/>
                </a:cubicBezTo>
                <a:cubicBezTo>
                  <a:pt x="107891" y="149469"/>
                  <a:pt x="19968" y="117231"/>
                  <a:pt x="12152" y="87923"/>
                </a:cubicBezTo>
                <a:cubicBezTo>
                  <a:pt x="4336" y="58615"/>
                  <a:pt x="23875" y="8792"/>
                  <a:pt x="59044" y="0"/>
                </a:cubicBezTo>
              </a:path>
            </a:pathLst>
          </a:custGeom>
          <a:noFill/>
          <a:ln>
            <a:solidFill>
              <a:srgbClr val="923922"/>
            </a:solidFill>
            <a:headEnd type="non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78" name="Forme libre : forme 177">
            <a:extLst>
              <a:ext uri="{FF2B5EF4-FFF2-40B4-BE49-F238E27FC236}">
                <a16:creationId xmlns:a16="http://schemas.microsoft.com/office/drawing/2014/main" id="{4EC2882B-E4DF-41EA-BC0F-75130695E6D7}"/>
              </a:ext>
            </a:extLst>
          </p:cNvPr>
          <p:cNvSpPr/>
          <p:nvPr/>
        </p:nvSpPr>
        <p:spPr>
          <a:xfrm rot="4600680" flipH="1" flipV="1">
            <a:off x="3861140" y="4165263"/>
            <a:ext cx="45719" cy="419508"/>
          </a:xfrm>
          <a:custGeom>
            <a:avLst/>
            <a:gdLst>
              <a:gd name="connsiteX0" fmla="*/ 70767 w 105969"/>
              <a:gd name="connsiteY0" fmla="*/ 504092 h 504092"/>
              <a:gd name="connsiteX1" fmla="*/ 429 w 105969"/>
              <a:gd name="connsiteY1" fmla="*/ 404446 h 504092"/>
              <a:gd name="connsiteX2" fmla="*/ 100075 w 105969"/>
              <a:gd name="connsiteY2" fmla="*/ 334108 h 504092"/>
              <a:gd name="connsiteX3" fmla="*/ 429 w 105969"/>
              <a:gd name="connsiteY3" fmla="*/ 246184 h 504092"/>
              <a:gd name="connsiteX4" fmla="*/ 105937 w 105969"/>
              <a:gd name="connsiteY4" fmla="*/ 175846 h 504092"/>
              <a:gd name="connsiteX5" fmla="*/ 12152 w 105969"/>
              <a:gd name="connsiteY5" fmla="*/ 87923 h 504092"/>
              <a:gd name="connsiteX6" fmla="*/ 59044 w 105969"/>
              <a:gd name="connsiteY6" fmla="*/ 0 h 504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5969" h="504092">
                <a:moveTo>
                  <a:pt x="70767" y="504092"/>
                </a:moveTo>
                <a:cubicBezTo>
                  <a:pt x="33155" y="468434"/>
                  <a:pt x="-4456" y="432777"/>
                  <a:pt x="429" y="404446"/>
                </a:cubicBezTo>
                <a:cubicBezTo>
                  <a:pt x="5314" y="376115"/>
                  <a:pt x="100075" y="360485"/>
                  <a:pt x="100075" y="334108"/>
                </a:cubicBezTo>
                <a:cubicBezTo>
                  <a:pt x="100075" y="307731"/>
                  <a:pt x="-548" y="272561"/>
                  <a:pt x="429" y="246184"/>
                </a:cubicBezTo>
                <a:cubicBezTo>
                  <a:pt x="1406" y="219807"/>
                  <a:pt x="103983" y="202223"/>
                  <a:pt x="105937" y="175846"/>
                </a:cubicBezTo>
                <a:cubicBezTo>
                  <a:pt x="107891" y="149469"/>
                  <a:pt x="19968" y="117231"/>
                  <a:pt x="12152" y="87923"/>
                </a:cubicBezTo>
                <a:cubicBezTo>
                  <a:pt x="4336" y="58615"/>
                  <a:pt x="23875" y="8792"/>
                  <a:pt x="59044" y="0"/>
                </a:cubicBezTo>
              </a:path>
            </a:pathLst>
          </a:custGeom>
          <a:noFill/>
          <a:ln>
            <a:solidFill>
              <a:srgbClr val="923922"/>
            </a:solidFill>
            <a:headEnd type="non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4" name="ZoneTexte 63">
            <a:extLst>
              <a:ext uri="{FF2B5EF4-FFF2-40B4-BE49-F238E27FC236}">
                <a16:creationId xmlns:a16="http://schemas.microsoft.com/office/drawing/2014/main" id="{61888CD3-0289-4E68-A4BF-D450E2612423}"/>
              </a:ext>
            </a:extLst>
          </p:cNvPr>
          <p:cNvSpPr txBox="1"/>
          <p:nvPr/>
        </p:nvSpPr>
        <p:spPr>
          <a:xfrm>
            <a:off x="10232570" y="2362200"/>
            <a:ext cx="15477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/>
              <a:t>Radiatif CLO</a:t>
            </a:r>
          </a:p>
        </p:txBody>
      </p:sp>
      <p:sp>
        <p:nvSpPr>
          <p:cNvPr id="182" name="ZoneTexte 181">
            <a:extLst>
              <a:ext uri="{FF2B5EF4-FFF2-40B4-BE49-F238E27FC236}">
                <a16:creationId xmlns:a16="http://schemas.microsoft.com/office/drawing/2014/main" id="{AEE199A7-F0FE-415E-B11A-612135EDB445}"/>
              </a:ext>
            </a:extLst>
          </p:cNvPr>
          <p:cNvSpPr txBox="1"/>
          <p:nvPr/>
        </p:nvSpPr>
        <p:spPr>
          <a:xfrm>
            <a:off x="10232571" y="2804663"/>
            <a:ext cx="15477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/>
              <a:t>Radiatif GLO</a:t>
            </a:r>
          </a:p>
        </p:txBody>
      </p:sp>
      <p:sp>
        <p:nvSpPr>
          <p:cNvPr id="183" name="ZoneTexte 182">
            <a:extLst>
              <a:ext uri="{FF2B5EF4-FFF2-40B4-BE49-F238E27FC236}">
                <a16:creationId xmlns:a16="http://schemas.microsoft.com/office/drawing/2014/main" id="{1F5EDF23-CFFF-4A32-875A-40F5139D0A84}"/>
              </a:ext>
            </a:extLst>
          </p:cNvPr>
          <p:cNvSpPr txBox="1"/>
          <p:nvPr/>
        </p:nvSpPr>
        <p:spPr>
          <a:xfrm>
            <a:off x="10277419" y="3254109"/>
            <a:ext cx="14138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/>
              <a:t>Convectif</a:t>
            </a:r>
          </a:p>
        </p:txBody>
      </p:sp>
      <p:sp>
        <p:nvSpPr>
          <p:cNvPr id="184" name="ZoneTexte 183">
            <a:extLst>
              <a:ext uri="{FF2B5EF4-FFF2-40B4-BE49-F238E27FC236}">
                <a16:creationId xmlns:a16="http://schemas.microsoft.com/office/drawing/2014/main" id="{8483431A-BDD9-4F17-940D-2A4F78E86F9A}"/>
              </a:ext>
            </a:extLst>
          </p:cNvPr>
          <p:cNvSpPr txBox="1"/>
          <p:nvPr/>
        </p:nvSpPr>
        <p:spPr>
          <a:xfrm>
            <a:off x="10277419" y="3757416"/>
            <a:ext cx="14138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/>
              <a:t>Conductif</a:t>
            </a:r>
          </a:p>
        </p:txBody>
      </p:sp>
      <p:sp>
        <p:nvSpPr>
          <p:cNvPr id="185" name="ZoneTexte 184">
            <a:extLst>
              <a:ext uri="{FF2B5EF4-FFF2-40B4-BE49-F238E27FC236}">
                <a16:creationId xmlns:a16="http://schemas.microsoft.com/office/drawing/2014/main" id="{5AB38020-3E88-4A76-950E-611335B70854}"/>
              </a:ext>
            </a:extLst>
          </p:cNvPr>
          <p:cNvSpPr txBox="1"/>
          <p:nvPr/>
        </p:nvSpPr>
        <p:spPr>
          <a:xfrm>
            <a:off x="10277419" y="4150204"/>
            <a:ext cx="14138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/>
              <a:t>Latent</a:t>
            </a:r>
          </a:p>
        </p:txBody>
      </p:sp>
      <p:pic>
        <p:nvPicPr>
          <p:cNvPr id="186" name="Graphique 185" descr="Venteux contour">
            <a:extLst>
              <a:ext uri="{FF2B5EF4-FFF2-40B4-BE49-F238E27FC236}">
                <a16:creationId xmlns:a16="http://schemas.microsoft.com/office/drawing/2014/main" id="{F72674CC-72F2-4037-BD3B-6D46C17CAE66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7560787" y="2470542"/>
            <a:ext cx="522339" cy="446629"/>
          </a:xfrm>
          <a:prstGeom prst="rect">
            <a:avLst/>
          </a:prstGeom>
        </p:spPr>
      </p:pic>
      <p:pic>
        <p:nvPicPr>
          <p:cNvPr id="187" name="Graphique 186" descr="Venteux contour">
            <a:extLst>
              <a:ext uri="{FF2B5EF4-FFF2-40B4-BE49-F238E27FC236}">
                <a16:creationId xmlns:a16="http://schemas.microsoft.com/office/drawing/2014/main" id="{DE11EBA1-ED89-4536-850E-90C96154097F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4569101" y="1710423"/>
            <a:ext cx="522339" cy="446629"/>
          </a:xfrm>
          <a:prstGeom prst="rect">
            <a:avLst/>
          </a:prstGeom>
        </p:spPr>
      </p:pic>
      <p:pic>
        <p:nvPicPr>
          <p:cNvPr id="188" name="Graphique 187" descr="Venteux contour">
            <a:extLst>
              <a:ext uri="{FF2B5EF4-FFF2-40B4-BE49-F238E27FC236}">
                <a16:creationId xmlns:a16="http://schemas.microsoft.com/office/drawing/2014/main" id="{A98EA458-F4F5-4AA3-929F-421C3F0414CC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1002006" y="1916445"/>
            <a:ext cx="522339" cy="446629"/>
          </a:xfrm>
          <a:prstGeom prst="rect">
            <a:avLst/>
          </a:prstGeom>
        </p:spPr>
      </p:pic>
      <p:sp>
        <p:nvSpPr>
          <p:cNvPr id="191" name="ZoneTexte 190">
            <a:extLst>
              <a:ext uri="{FF2B5EF4-FFF2-40B4-BE49-F238E27FC236}">
                <a16:creationId xmlns:a16="http://schemas.microsoft.com/office/drawing/2014/main" id="{B50ED67F-EEEB-44EC-9006-93C427C50980}"/>
              </a:ext>
            </a:extLst>
          </p:cNvPr>
          <p:cNvSpPr txBox="1"/>
          <p:nvPr/>
        </p:nvSpPr>
        <p:spPr>
          <a:xfrm>
            <a:off x="9154884" y="1700014"/>
            <a:ext cx="20351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u="sng" dirty="0"/>
              <a:t>Flux de chaleur</a:t>
            </a:r>
          </a:p>
        </p:txBody>
      </p:sp>
      <p:sp>
        <p:nvSpPr>
          <p:cNvPr id="67" name="ZoneTexte 66">
            <a:extLst>
              <a:ext uri="{FF2B5EF4-FFF2-40B4-BE49-F238E27FC236}">
                <a16:creationId xmlns:a16="http://schemas.microsoft.com/office/drawing/2014/main" id="{491ADD5B-869E-4979-8CC7-DACE582B46A5}"/>
              </a:ext>
            </a:extLst>
          </p:cNvPr>
          <p:cNvSpPr txBox="1"/>
          <p:nvPr/>
        </p:nvSpPr>
        <p:spPr>
          <a:xfrm>
            <a:off x="413130" y="4805796"/>
            <a:ext cx="1094067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7030A0"/>
                </a:solidFill>
              </a:rPr>
              <a:t>Données d’entrée communément utilisées dans les indices de confort thermique (PET, UTCI…)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/>
              <a:t>Température de l’air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/>
              <a:t>Température radiante moyenne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/>
              <a:t>Humidité relative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/>
              <a:t>Vitesse du vent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400" b="1" dirty="0">
              <a:solidFill>
                <a:srgbClr val="C00000"/>
              </a:solidFill>
            </a:endParaRPr>
          </a:p>
        </p:txBody>
      </p:sp>
      <p:pic>
        <p:nvPicPr>
          <p:cNvPr id="196" name="Graphique 195" descr="Thermomètre">
            <a:extLst>
              <a:ext uri="{FF2B5EF4-FFF2-40B4-BE49-F238E27FC236}">
                <a16:creationId xmlns:a16="http://schemas.microsoft.com/office/drawing/2014/main" id="{93643ED1-B7F9-460B-BDDA-F920EDE703BE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3983743" y="5232078"/>
            <a:ext cx="652642" cy="652642"/>
          </a:xfrm>
          <a:prstGeom prst="rect">
            <a:avLst/>
          </a:prstGeom>
        </p:spPr>
      </p:pic>
      <p:pic>
        <p:nvPicPr>
          <p:cNvPr id="62" name="Graphique 61" descr="Venteux contour">
            <a:extLst>
              <a:ext uri="{FF2B5EF4-FFF2-40B4-BE49-F238E27FC236}">
                <a16:creationId xmlns:a16="http://schemas.microsoft.com/office/drawing/2014/main" id="{25595898-72A0-42E3-9F47-52490F5D30C0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7024757" y="5319724"/>
            <a:ext cx="763274" cy="652642"/>
          </a:xfrm>
          <a:prstGeom prst="rect">
            <a:avLst/>
          </a:prstGeom>
        </p:spPr>
      </p:pic>
      <p:pic>
        <p:nvPicPr>
          <p:cNvPr id="4" name="Graphique 3" descr="Eau">
            <a:extLst>
              <a:ext uri="{FF2B5EF4-FFF2-40B4-BE49-F238E27FC236}">
                <a16:creationId xmlns:a16="http://schemas.microsoft.com/office/drawing/2014/main" id="{308F4DBE-3504-490B-A839-D221D95A26B0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5657930" y="5319724"/>
            <a:ext cx="585453" cy="585453"/>
          </a:xfrm>
          <a:prstGeom prst="rect">
            <a:avLst/>
          </a:prstGeom>
        </p:spPr>
      </p:pic>
      <p:sp>
        <p:nvSpPr>
          <p:cNvPr id="65" name="Forme libre : forme 64">
            <a:extLst>
              <a:ext uri="{FF2B5EF4-FFF2-40B4-BE49-F238E27FC236}">
                <a16:creationId xmlns:a16="http://schemas.microsoft.com/office/drawing/2014/main" id="{654B3957-1E37-4EAA-A396-D54A86AFB780}"/>
              </a:ext>
            </a:extLst>
          </p:cNvPr>
          <p:cNvSpPr/>
          <p:nvPr/>
        </p:nvSpPr>
        <p:spPr>
          <a:xfrm>
            <a:off x="1925566" y="4179386"/>
            <a:ext cx="53906" cy="349084"/>
          </a:xfrm>
          <a:custGeom>
            <a:avLst/>
            <a:gdLst>
              <a:gd name="connsiteX0" fmla="*/ 70767 w 105969"/>
              <a:gd name="connsiteY0" fmla="*/ 504092 h 504092"/>
              <a:gd name="connsiteX1" fmla="*/ 429 w 105969"/>
              <a:gd name="connsiteY1" fmla="*/ 404446 h 504092"/>
              <a:gd name="connsiteX2" fmla="*/ 100075 w 105969"/>
              <a:gd name="connsiteY2" fmla="*/ 334108 h 504092"/>
              <a:gd name="connsiteX3" fmla="*/ 429 w 105969"/>
              <a:gd name="connsiteY3" fmla="*/ 246184 h 504092"/>
              <a:gd name="connsiteX4" fmla="*/ 105937 w 105969"/>
              <a:gd name="connsiteY4" fmla="*/ 175846 h 504092"/>
              <a:gd name="connsiteX5" fmla="*/ 12152 w 105969"/>
              <a:gd name="connsiteY5" fmla="*/ 87923 h 504092"/>
              <a:gd name="connsiteX6" fmla="*/ 59044 w 105969"/>
              <a:gd name="connsiteY6" fmla="*/ 0 h 504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5969" h="504092">
                <a:moveTo>
                  <a:pt x="70767" y="504092"/>
                </a:moveTo>
                <a:cubicBezTo>
                  <a:pt x="33155" y="468434"/>
                  <a:pt x="-4456" y="432777"/>
                  <a:pt x="429" y="404446"/>
                </a:cubicBezTo>
                <a:cubicBezTo>
                  <a:pt x="5314" y="376115"/>
                  <a:pt x="100075" y="360485"/>
                  <a:pt x="100075" y="334108"/>
                </a:cubicBezTo>
                <a:cubicBezTo>
                  <a:pt x="100075" y="307731"/>
                  <a:pt x="-548" y="272561"/>
                  <a:pt x="429" y="246184"/>
                </a:cubicBezTo>
                <a:cubicBezTo>
                  <a:pt x="1406" y="219807"/>
                  <a:pt x="103983" y="202223"/>
                  <a:pt x="105937" y="175846"/>
                </a:cubicBezTo>
                <a:cubicBezTo>
                  <a:pt x="107891" y="149469"/>
                  <a:pt x="19968" y="117231"/>
                  <a:pt x="12152" y="87923"/>
                </a:cubicBezTo>
                <a:cubicBezTo>
                  <a:pt x="4336" y="58615"/>
                  <a:pt x="23875" y="8792"/>
                  <a:pt x="59044" y="0"/>
                </a:cubicBezTo>
              </a:path>
            </a:pathLst>
          </a:custGeom>
          <a:noFill/>
          <a:ln>
            <a:solidFill>
              <a:srgbClr val="00B050"/>
            </a:solidFill>
            <a:headEnd type="non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6" name="Forme libre : forme 65">
            <a:extLst>
              <a:ext uri="{FF2B5EF4-FFF2-40B4-BE49-F238E27FC236}">
                <a16:creationId xmlns:a16="http://schemas.microsoft.com/office/drawing/2014/main" id="{336412DA-BCE2-4B14-851B-6D0A6ACAE59B}"/>
              </a:ext>
            </a:extLst>
          </p:cNvPr>
          <p:cNvSpPr/>
          <p:nvPr/>
        </p:nvSpPr>
        <p:spPr>
          <a:xfrm>
            <a:off x="1925566" y="3071342"/>
            <a:ext cx="53906" cy="349084"/>
          </a:xfrm>
          <a:custGeom>
            <a:avLst/>
            <a:gdLst>
              <a:gd name="connsiteX0" fmla="*/ 70767 w 105969"/>
              <a:gd name="connsiteY0" fmla="*/ 504092 h 504092"/>
              <a:gd name="connsiteX1" fmla="*/ 429 w 105969"/>
              <a:gd name="connsiteY1" fmla="*/ 404446 h 504092"/>
              <a:gd name="connsiteX2" fmla="*/ 100075 w 105969"/>
              <a:gd name="connsiteY2" fmla="*/ 334108 h 504092"/>
              <a:gd name="connsiteX3" fmla="*/ 429 w 105969"/>
              <a:gd name="connsiteY3" fmla="*/ 246184 h 504092"/>
              <a:gd name="connsiteX4" fmla="*/ 105937 w 105969"/>
              <a:gd name="connsiteY4" fmla="*/ 175846 h 504092"/>
              <a:gd name="connsiteX5" fmla="*/ 12152 w 105969"/>
              <a:gd name="connsiteY5" fmla="*/ 87923 h 504092"/>
              <a:gd name="connsiteX6" fmla="*/ 59044 w 105969"/>
              <a:gd name="connsiteY6" fmla="*/ 0 h 504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5969" h="504092">
                <a:moveTo>
                  <a:pt x="70767" y="504092"/>
                </a:moveTo>
                <a:cubicBezTo>
                  <a:pt x="33155" y="468434"/>
                  <a:pt x="-4456" y="432777"/>
                  <a:pt x="429" y="404446"/>
                </a:cubicBezTo>
                <a:cubicBezTo>
                  <a:pt x="5314" y="376115"/>
                  <a:pt x="100075" y="360485"/>
                  <a:pt x="100075" y="334108"/>
                </a:cubicBezTo>
                <a:cubicBezTo>
                  <a:pt x="100075" y="307731"/>
                  <a:pt x="-548" y="272561"/>
                  <a:pt x="429" y="246184"/>
                </a:cubicBezTo>
                <a:cubicBezTo>
                  <a:pt x="1406" y="219807"/>
                  <a:pt x="103983" y="202223"/>
                  <a:pt x="105937" y="175846"/>
                </a:cubicBezTo>
                <a:cubicBezTo>
                  <a:pt x="107891" y="149469"/>
                  <a:pt x="19968" y="117231"/>
                  <a:pt x="12152" y="87923"/>
                </a:cubicBezTo>
                <a:cubicBezTo>
                  <a:pt x="4336" y="58615"/>
                  <a:pt x="23875" y="8792"/>
                  <a:pt x="59044" y="0"/>
                </a:cubicBezTo>
              </a:path>
            </a:pathLst>
          </a:custGeom>
          <a:noFill/>
          <a:ln>
            <a:solidFill>
              <a:srgbClr val="00B050"/>
            </a:solidFill>
            <a:headEnd type="non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8" name="Forme libre : forme 67">
            <a:extLst>
              <a:ext uri="{FF2B5EF4-FFF2-40B4-BE49-F238E27FC236}">
                <a16:creationId xmlns:a16="http://schemas.microsoft.com/office/drawing/2014/main" id="{49BD053C-3357-453E-955F-257A059D7745}"/>
              </a:ext>
            </a:extLst>
          </p:cNvPr>
          <p:cNvSpPr/>
          <p:nvPr/>
        </p:nvSpPr>
        <p:spPr>
          <a:xfrm>
            <a:off x="7108945" y="4231382"/>
            <a:ext cx="53906" cy="349084"/>
          </a:xfrm>
          <a:custGeom>
            <a:avLst/>
            <a:gdLst>
              <a:gd name="connsiteX0" fmla="*/ 70767 w 105969"/>
              <a:gd name="connsiteY0" fmla="*/ 504092 h 504092"/>
              <a:gd name="connsiteX1" fmla="*/ 429 w 105969"/>
              <a:gd name="connsiteY1" fmla="*/ 404446 h 504092"/>
              <a:gd name="connsiteX2" fmla="*/ 100075 w 105969"/>
              <a:gd name="connsiteY2" fmla="*/ 334108 h 504092"/>
              <a:gd name="connsiteX3" fmla="*/ 429 w 105969"/>
              <a:gd name="connsiteY3" fmla="*/ 246184 h 504092"/>
              <a:gd name="connsiteX4" fmla="*/ 105937 w 105969"/>
              <a:gd name="connsiteY4" fmla="*/ 175846 h 504092"/>
              <a:gd name="connsiteX5" fmla="*/ 12152 w 105969"/>
              <a:gd name="connsiteY5" fmla="*/ 87923 h 504092"/>
              <a:gd name="connsiteX6" fmla="*/ 59044 w 105969"/>
              <a:gd name="connsiteY6" fmla="*/ 0 h 504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5969" h="504092">
                <a:moveTo>
                  <a:pt x="70767" y="504092"/>
                </a:moveTo>
                <a:cubicBezTo>
                  <a:pt x="33155" y="468434"/>
                  <a:pt x="-4456" y="432777"/>
                  <a:pt x="429" y="404446"/>
                </a:cubicBezTo>
                <a:cubicBezTo>
                  <a:pt x="5314" y="376115"/>
                  <a:pt x="100075" y="360485"/>
                  <a:pt x="100075" y="334108"/>
                </a:cubicBezTo>
                <a:cubicBezTo>
                  <a:pt x="100075" y="307731"/>
                  <a:pt x="-548" y="272561"/>
                  <a:pt x="429" y="246184"/>
                </a:cubicBezTo>
                <a:cubicBezTo>
                  <a:pt x="1406" y="219807"/>
                  <a:pt x="103983" y="202223"/>
                  <a:pt x="105937" y="175846"/>
                </a:cubicBezTo>
                <a:cubicBezTo>
                  <a:pt x="107891" y="149469"/>
                  <a:pt x="19968" y="117231"/>
                  <a:pt x="12152" y="87923"/>
                </a:cubicBezTo>
                <a:cubicBezTo>
                  <a:pt x="4336" y="58615"/>
                  <a:pt x="23875" y="8792"/>
                  <a:pt x="59044" y="0"/>
                </a:cubicBezTo>
              </a:path>
            </a:pathLst>
          </a:custGeom>
          <a:noFill/>
          <a:ln>
            <a:solidFill>
              <a:srgbClr val="00B050"/>
            </a:solidFill>
            <a:headEnd type="non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9" name="Espace réservé du numéro de diapositive 2">
            <a:extLst>
              <a:ext uri="{FF2B5EF4-FFF2-40B4-BE49-F238E27FC236}">
                <a16:creationId xmlns:a16="http://schemas.microsoft.com/office/drawing/2014/main" id="{3B8960FE-3103-42E0-818B-30DFC2FE6D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70EFC4C-4766-4B55-8A00-29738495EC5F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70" name="Espace réservé du contenu 8">
            <a:extLst>
              <a:ext uri="{FF2B5EF4-FFF2-40B4-BE49-F238E27FC236}">
                <a16:creationId xmlns:a16="http://schemas.microsoft.com/office/drawing/2014/main" id="{9E79B2B4-30D9-419B-ACD7-BFA44277D2A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11970689"/>
              </p:ext>
            </p:extLst>
          </p:nvPr>
        </p:nvGraphicFramePr>
        <p:xfrm>
          <a:off x="-1" y="6487160"/>
          <a:ext cx="12192001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28095">
                  <a:extLst>
                    <a:ext uri="{9D8B030D-6E8A-4147-A177-3AD203B41FA5}">
                      <a16:colId xmlns:a16="http://schemas.microsoft.com/office/drawing/2014/main" val="3638622499"/>
                    </a:ext>
                  </a:extLst>
                </a:gridCol>
                <a:gridCol w="1849531">
                  <a:extLst>
                    <a:ext uri="{9D8B030D-6E8A-4147-A177-3AD203B41FA5}">
                      <a16:colId xmlns:a16="http://schemas.microsoft.com/office/drawing/2014/main" val="3056462238"/>
                    </a:ext>
                  </a:extLst>
                </a:gridCol>
                <a:gridCol w="714375">
                  <a:extLst>
                    <a:ext uri="{9D8B030D-6E8A-4147-A177-3AD203B41FA5}">
                      <a16:colId xmlns:a16="http://schemas.microsoft.com/office/drawing/2014/main" val="6064497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>
                          <a:solidFill>
                            <a:schemeClr val="bg1"/>
                          </a:solidFill>
                        </a:rPr>
                        <a:t>2. Phénomènes physiques modélisés et structure du modèle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12473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38DB9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1247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6157427"/>
                  </a:ext>
                </a:extLst>
              </a:tr>
            </a:tbl>
          </a:graphicData>
        </a:graphic>
      </p:graphicFrame>
      <p:sp>
        <p:nvSpPr>
          <p:cNvPr id="71" name="Espace réservé du numéro de diapositive 2">
            <a:extLst>
              <a:ext uri="{FF2B5EF4-FFF2-40B4-BE49-F238E27FC236}">
                <a16:creationId xmlns:a16="http://schemas.microsoft.com/office/drawing/2014/main" id="{CAC7BDD5-F101-4D22-BE88-6727BFC1C129}"/>
              </a:ext>
            </a:extLst>
          </p:cNvPr>
          <p:cNvSpPr txBox="1">
            <a:spLocks/>
          </p:cNvSpPr>
          <p:nvPr/>
        </p:nvSpPr>
        <p:spPr>
          <a:xfrm>
            <a:off x="10398842" y="6475197"/>
            <a:ext cx="95495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 rtl="0">
              <a:defRPr lang="fr-fr"/>
            </a:defPPr>
            <a:lvl1pPr marL="0" algn="r" defTabSz="914400" rtl="0" eaLnBrk="1" latinLnBrk="0" hangingPunct="1">
              <a:defRPr sz="12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870EFC4C-4766-4B55-8A00-29738495EC5F}" type="slidenum">
              <a:rPr lang="fr-FR" smtClean="0">
                <a:solidFill>
                  <a:schemeClr val="bg1"/>
                </a:solidFill>
                <a:latin typeface="Calibri" panose="020F0502020204030204"/>
              </a:rPr>
              <a:pPr>
                <a:defRPr/>
              </a:pPr>
              <a:t>4</a:t>
            </a:fld>
            <a:endParaRPr lang="fr-FR" dirty="0">
              <a:solidFill>
                <a:schemeClr val="bg1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6531686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ZoneTexte 19">
            <a:extLst>
              <a:ext uri="{FF2B5EF4-FFF2-40B4-BE49-F238E27FC236}">
                <a16:creationId xmlns:a16="http://schemas.microsoft.com/office/drawing/2014/main" id="{43D7EA58-DED9-43B8-8E7B-A513C7CB4234}"/>
              </a:ext>
            </a:extLst>
          </p:cNvPr>
          <p:cNvSpPr txBox="1"/>
          <p:nvPr/>
        </p:nvSpPr>
        <p:spPr>
          <a:xfrm>
            <a:off x="4069981" y="6155218"/>
            <a:ext cx="78819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/>
              <a:t>Zonage </a:t>
            </a:r>
            <a:r>
              <a:rPr lang="fr-FR" sz="1600" b="1" dirty="0" err="1"/>
              <a:t>parallèlepipède</a:t>
            </a:r>
            <a:r>
              <a:rPr lang="fr-FR" sz="1600" b="1" dirty="0"/>
              <a:t> dimensionné selon la spécificité environnante</a:t>
            </a:r>
          </a:p>
        </p:txBody>
      </p:sp>
      <p:sp>
        <p:nvSpPr>
          <p:cNvPr id="80" name="Titre 67">
            <a:extLst>
              <a:ext uri="{FF2B5EF4-FFF2-40B4-BE49-F238E27FC236}">
                <a16:creationId xmlns:a16="http://schemas.microsoft.com/office/drawing/2014/main" id="{3962A567-118F-47EA-B42E-0D9DBC59EF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0699" y="447675"/>
            <a:ext cx="11237292" cy="639763"/>
          </a:xfrm>
        </p:spPr>
        <p:txBody>
          <a:bodyPr>
            <a:normAutofit/>
          </a:bodyPr>
          <a:lstStyle/>
          <a:p>
            <a:r>
              <a:rPr lang="fr-FR" dirty="0"/>
              <a:t>Phénomènes physiques modélisés et échelle spatio-temporelle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54790C41-35A9-4A0C-B827-DE11FA42A18B}"/>
              </a:ext>
            </a:extLst>
          </p:cNvPr>
          <p:cNvSpPr txBox="1"/>
          <p:nvPr/>
        </p:nvSpPr>
        <p:spPr>
          <a:xfrm>
            <a:off x="482207" y="1541134"/>
            <a:ext cx="2972061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fr-FR" b="1" dirty="0">
                <a:solidFill>
                  <a:srgbClr val="7030A0"/>
                </a:solidFill>
              </a:rPr>
              <a:t>Période d’observation</a:t>
            </a:r>
            <a:r>
              <a:rPr lang="fr-FR" dirty="0">
                <a:solidFill>
                  <a:srgbClr val="7030A0"/>
                </a:solidFill>
              </a:rPr>
              <a:t>  </a:t>
            </a:r>
            <a:r>
              <a:rPr lang="fr-FR" dirty="0"/>
              <a:t>de l’horaire à saisonnière</a:t>
            </a:r>
          </a:p>
          <a:p>
            <a:endParaRPr lang="fr-FR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r-FR" b="1" dirty="0">
                <a:solidFill>
                  <a:srgbClr val="7030A0"/>
                </a:solidFill>
              </a:rPr>
              <a:t>Pas de temps simulation</a:t>
            </a:r>
            <a:r>
              <a:rPr lang="fr-FR" dirty="0">
                <a:solidFill>
                  <a:srgbClr val="7030A0"/>
                </a:solidFill>
              </a:rPr>
              <a:t> </a:t>
            </a:r>
            <a:r>
              <a:rPr lang="fr-FR" dirty="0"/>
              <a:t>seconde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fr-FR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r-FR" b="1" dirty="0">
                <a:solidFill>
                  <a:srgbClr val="7030A0"/>
                </a:solidFill>
              </a:rPr>
              <a:t>Echelle spatiale</a:t>
            </a:r>
            <a:r>
              <a:rPr lang="fr-FR" dirty="0">
                <a:solidFill>
                  <a:srgbClr val="7030A0"/>
                </a:solidFill>
              </a:rPr>
              <a:t> </a:t>
            </a:r>
            <a:r>
              <a:rPr lang="fr-FR" dirty="0"/>
              <a:t>résidence et environnement proche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fr-FR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r-FR" b="1" dirty="0">
                <a:solidFill>
                  <a:srgbClr val="7030A0"/>
                </a:solidFill>
              </a:rPr>
              <a:t>Discrétisation spatiale</a:t>
            </a:r>
            <a:r>
              <a:rPr lang="fr-FR" dirty="0">
                <a:solidFill>
                  <a:srgbClr val="7030A0"/>
                </a:solidFill>
              </a:rPr>
              <a:t>  </a:t>
            </a:r>
            <a:r>
              <a:rPr lang="fr-FR" dirty="0"/>
              <a:t>zonage de 1m -5m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fr-FR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r-FR" b="1" dirty="0">
                <a:solidFill>
                  <a:srgbClr val="7030A0"/>
                </a:solidFill>
              </a:rPr>
              <a:t>Grandeurs physiques </a:t>
            </a:r>
          </a:p>
          <a:p>
            <a:r>
              <a:rPr lang="fr-FR" dirty="0"/>
              <a:t>     Ta, Ts, HR, v</a:t>
            </a:r>
          </a:p>
        </p:txBody>
      </p:sp>
      <p:graphicFrame>
        <p:nvGraphicFramePr>
          <p:cNvPr id="84" name="Espace réservé du contenu 8">
            <a:extLst>
              <a:ext uri="{FF2B5EF4-FFF2-40B4-BE49-F238E27FC236}">
                <a16:creationId xmlns:a16="http://schemas.microsoft.com/office/drawing/2014/main" id="{DC3A2C64-CCA0-41DE-BAE0-8E34BBCDCB42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-1" y="6487160"/>
          <a:ext cx="12192001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28095">
                  <a:extLst>
                    <a:ext uri="{9D8B030D-6E8A-4147-A177-3AD203B41FA5}">
                      <a16:colId xmlns:a16="http://schemas.microsoft.com/office/drawing/2014/main" val="3638622499"/>
                    </a:ext>
                  </a:extLst>
                </a:gridCol>
                <a:gridCol w="1849531">
                  <a:extLst>
                    <a:ext uri="{9D8B030D-6E8A-4147-A177-3AD203B41FA5}">
                      <a16:colId xmlns:a16="http://schemas.microsoft.com/office/drawing/2014/main" val="3056462238"/>
                    </a:ext>
                  </a:extLst>
                </a:gridCol>
                <a:gridCol w="714375">
                  <a:extLst>
                    <a:ext uri="{9D8B030D-6E8A-4147-A177-3AD203B41FA5}">
                      <a16:colId xmlns:a16="http://schemas.microsoft.com/office/drawing/2014/main" val="6064497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>
                          <a:solidFill>
                            <a:schemeClr val="bg1"/>
                          </a:solidFill>
                        </a:rPr>
                        <a:t>2. Phénomènes physiques modélisés et structure du modèle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12473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38DB9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1247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6157427"/>
                  </a:ext>
                </a:extLst>
              </a:tr>
            </a:tbl>
          </a:graphicData>
        </a:graphic>
      </p:graphicFrame>
      <p:sp>
        <p:nvSpPr>
          <p:cNvPr id="86" name="Espace réservé du numéro de diapositive 2">
            <a:extLst>
              <a:ext uri="{FF2B5EF4-FFF2-40B4-BE49-F238E27FC236}">
                <a16:creationId xmlns:a16="http://schemas.microsoft.com/office/drawing/2014/main" id="{8B5552FE-9751-4B5F-B427-5AE136927B75}"/>
              </a:ext>
            </a:extLst>
          </p:cNvPr>
          <p:cNvSpPr txBox="1">
            <a:spLocks/>
          </p:cNvSpPr>
          <p:nvPr/>
        </p:nvSpPr>
        <p:spPr>
          <a:xfrm>
            <a:off x="10398842" y="6475197"/>
            <a:ext cx="95495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 rtl="0">
              <a:defRPr lang="fr-fr"/>
            </a:defPPr>
            <a:lvl1pPr marL="0" algn="r" defTabSz="914400" rtl="0" eaLnBrk="1" latinLnBrk="0" hangingPunct="1">
              <a:defRPr sz="12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870EFC4C-4766-4B55-8A00-29738495EC5F}" type="slidenum">
              <a:rPr lang="fr-FR" smtClean="0">
                <a:solidFill>
                  <a:schemeClr val="bg1"/>
                </a:solidFill>
                <a:latin typeface="Calibri" panose="020F0502020204030204"/>
              </a:rPr>
              <a:pPr>
                <a:defRPr/>
              </a:pPr>
              <a:t>5</a:t>
            </a:fld>
            <a:endParaRPr lang="fr-FR" dirty="0">
              <a:solidFill>
                <a:schemeClr val="bg1"/>
              </a:solidFill>
              <a:latin typeface="Calibri" panose="020F0502020204030204"/>
            </a:endParaRPr>
          </a:p>
        </p:txBody>
      </p:sp>
      <p:sp>
        <p:nvSpPr>
          <p:cNvPr id="191" name="Cube 190">
            <a:extLst>
              <a:ext uri="{FF2B5EF4-FFF2-40B4-BE49-F238E27FC236}">
                <a16:creationId xmlns:a16="http://schemas.microsoft.com/office/drawing/2014/main" id="{F8045E00-CA4E-4CDF-864E-9A8E56EE6A8D}"/>
              </a:ext>
            </a:extLst>
          </p:cNvPr>
          <p:cNvSpPr/>
          <p:nvPr/>
        </p:nvSpPr>
        <p:spPr>
          <a:xfrm>
            <a:off x="9276103" y="1990120"/>
            <a:ext cx="1396519" cy="3783863"/>
          </a:xfrm>
          <a:prstGeom prst="cube">
            <a:avLst/>
          </a:prstGeom>
          <a:solidFill>
            <a:srgbClr val="4472C4">
              <a:alpha val="28000"/>
            </a:srgbClr>
          </a:solidFill>
          <a:ln w="12700" cap="flat" cmpd="sng" algn="ctr">
            <a:solidFill>
              <a:srgbClr val="4472C4">
                <a:shade val="50000"/>
              </a:srgbClr>
            </a:solidFill>
            <a:prstDash val="dashDot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6" name="Cube 195">
            <a:extLst>
              <a:ext uri="{FF2B5EF4-FFF2-40B4-BE49-F238E27FC236}">
                <a16:creationId xmlns:a16="http://schemas.microsoft.com/office/drawing/2014/main" id="{A8F6A424-F760-4A2A-AA9E-39A2804326EC}"/>
              </a:ext>
            </a:extLst>
          </p:cNvPr>
          <p:cNvSpPr/>
          <p:nvPr/>
        </p:nvSpPr>
        <p:spPr>
          <a:xfrm>
            <a:off x="8016678" y="1974366"/>
            <a:ext cx="1649953" cy="3783863"/>
          </a:xfrm>
          <a:prstGeom prst="cube">
            <a:avLst/>
          </a:prstGeom>
          <a:solidFill>
            <a:srgbClr val="4472C4">
              <a:alpha val="28000"/>
            </a:srgbClr>
          </a:solidFill>
          <a:ln w="12700" cap="flat" cmpd="sng" algn="ctr">
            <a:solidFill>
              <a:srgbClr val="4472C4">
                <a:shade val="50000"/>
              </a:srgbClr>
            </a:solidFill>
            <a:prstDash val="dashDot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7" name="Rectangle 196">
            <a:extLst>
              <a:ext uri="{FF2B5EF4-FFF2-40B4-BE49-F238E27FC236}">
                <a16:creationId xmlns:a16="http://schemas.microsoft.com/office/drawing/2014/main" id="{A8A45D67-769A-4871-B0FD-CCCA8676A900}"/>
              </a:ext>
            </a:extLst>
          </p:cNvPr>
          <p:cNvSpPr/>
          <p:nvPr/>
        </p:nvSpPr>
        <p:spPr>
          <a:xfrm>
            <a:off x="7529202" y="1412839"/>
            <a:ext cx="323008" cy="2297684"/>
          </a:xfrm>
          <a:prstGeom prst="rect">
            <a:avLst/>
          </a:prstGeom>
          <a:pattFill prst="pct5">
            <a:fgClr>
              <a:srgbClr val="ED7D31">
                <a:lumMod val="50000"/>
              </a:srgbClr>
            </a:fgClr>
            <a:bgClr>
              <a:sysClr val="window" lastClr="FFFFFF"/>
            </a:bgClr>
          </a:pattFill>
          <a:ln w="12700" cap="flat" cmpd="sng" algn="ctr">
            <a:solidFill>
              <a:srgbClr val="ED7D31">
                <a:lumMod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98" name="Connecteur droit avec flèche 197">
            <a:extLst>
              <a:ext uri="{FF2B5EF4-FFF2-40B4-BE49-F238E27FC236}">
                <a16:creationId xmlns:a16="http://schemas.microsoft.com/office/drawing/2014/main" id="{3498B9B3-0832-40DE-86DD-E567AFA1D647}"/>
              </a:ext>
            </a:extLst>
          </p:cNvPr>
          <p:cNvCxnSpPr>
            <a:cxnSpLocks/>
          </p:cNvCxnSpPr>
          <p:nvPr/>
        </p:nvCxnSpPr>
        <p:spPr>
          <a:xfrm flipH="1" flipV="1">
            <a:off x="6430403" y="2857304"/>
            <a:ext cx="965838" cy="435380"/>
          </a:xfrm>
          <a:prstGeom prst="straightConnector1">
            <a:avLst/>
          </a:prstGeom>
          <a:noFill/>
          <a:ln w="31750" cap="flat" cmpd="sng" algn="ctr">
            <a:solidFill>
              <a:sysClr val="windowText" lastClr="000000"/>
            </a:solidFill>
            <a:prstDash val="solid"/>
            <a:miter lim="800000"/>
            <a:headEnd type="triangle"/>
            <a:tailEnd type="triangle"/>
          </a:ln>
          <a:effectLst/>
        </p:spPr>
      </p:cxnSp>
      <p:sp>
        <p:nvSpPr>
          <p:cNvPr id="199" name="Rectangle 198">
            <a:extLst>
              <a:ext uri="{FF2B5EF4-FFF2-40B4-BE49-F238E27FC236}">
                <a16:creationId xmlns:a16="http://schemas.microsoft.com/office/drawing/2014/main" id="{C7CDCBE2-7A8E-4DE3-8CEB-68C949BB52A0}"/>
              </a:ext>
            </a:extLst>
          </p:cNvPr>
          <p:cNvSpPr/>
          <p:nvPr/>
        </p:nvSpPr>
        <p:spPr>
          <a:xfrm>
            <a:off x="7529203" y="4853088"/>
            <a:ext cx="326534" cy="954107"/>
          </a:xfrm>
          <a:prstGeom prst="rect">
            <a:avLst/>
          </a:prstGeom>
          <a:pattFill prst="pct5">
            <a:fgClr>
              <a:srgbClr val="ED7D31">
                <a:lumMod val="50000"/>
              </a:srgbClr>
            </a:fgClr>
            <a:bgClr>
              <a:sysClr val="window" lastClr="FFFFFF"/>
            </a:bgClr>
          </a:pattFill>
          <a:ln w="12700" cap="flat" cmpd="sng" algn="ctr">
            <a:solidFill>
              <a:srgbClr val="ED7D31">
                <a:lumMod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0" name="Rectangle 199">
            <a:extLst>
              <a:ext uri="{FF2B5EF4-FFF2-40B4-BE49-F238E27FC236}">
                <a16:creationId xmlns:a16="http://schemas.microsoft.com/office/drawing/2014/main" id="{82C5233A-33C0-4896-AA43-15DA848D448D}"/>
              </a:ext>
            </a:extLst>
          </p:cNvPr>
          <p:cNvSpPr/>
          <p:nvPr/>
        </p:nvSpPr>
        <p:spPr>
          <a:xfrm>
            <a:off x="7648520" y="3705093"/>
            <a:ext cx="154863" cy="1147996"/>
          </a:xfrm>
          <a:prstGeom prst="rect">
            <a:avLst/>
          </a:prstGeom>
          <a:pattFill prst="pct5">
            <a:fgClr>
              <a:srgbClr val="5B9BD5">
                <a:lumMod val="40000"/>
                <a:lumOff val="60000"/>
              </a:srgbClr>
            </a:fgClr>
            <a:bgClr>
              <a:sysClr val="window" lastClr="FFFFFF"/>
            </a:bgClr>
          </a:pattFill>
          <a:ln w="12700" cap="flat" cmpd="sng" algn="ctr">
            <a:solidFill>
              <a:srgbClr val="5B9BD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201" name="Connecteur droit avec flèche 200">
            <a:extLst>
              <a:ext uri="{FF2B5EF4-FFF2-40B4-BE49-F238E27FC236}">
                <a16:creationId xmlns:a16="http://schemas.microsoft.com/office/drawing/2014/main" id="{AF5D5AAC-DBC0-44FA-AD72-623FE7D73CEC}"/>
              </a:ext>
            </a:extLst>
          </p:cNvPr>
          <p:cNvCxnSpPr>
            <a:cxnSpLocks/>
          </p:cNvCxnSpPr>
          <p:nvPr/>
        </p:nvCxnSpPr>
        <p:spPr>
          <a:xfrm flipH="1">
            <a:off x="7555144" y="3350574"/>
            <a:ext cx="296416" cy="0"/>
          </a:xfrm>
          <a:prstGeom prst="straightConnector1">
            <a:avLst/>
          </a:prstGeom>
          <a:noFill/>
          <a:ln w="31750" cap="flat" cmpd="sng" algn="ctr">
            <a:solidFill>
              <a:sysClr val="windowText" lastClr="000000"/>
            </a:solidFill>
            <a:prstDash val="solid"/>
            <a:miter lim="800000"/>
            <a:headEnd type="triangle"/>
            <a:tailEnd type="triangle"/>
          </a:ln>
          <a:effectLst/>
        </p:spPr>
      </p:cxnSp>
      <p:sp>
        <p:nvSpPr>
          <p:cNvPr id="202" name="ZoneTexte 201">
            <a:extLst>
              <a:ext uri="{FF2B5EF4-FFF2-40B4-BE49-F238E27FC236}">
                <a16:creationId xmlns:a16="http://schemas.microsoft.com/office/drawing/2014/main" id="{FB7DDBB5-F4AC-46E8-BCFE-0D929B6F73AC}"/>
              </a:ext>
            </a:extLst>
          </p:cNvPr>
          <p:cNvSpPr txBox="1"/>
          <p:nvPr/>
        </p:nvSpPr>
        <p:spPr>
          <a:xfrm>
            <a:off x="7506200" y="3338022"/>
            <a:ext cx="641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>
                <a:solidFill>
                  <a:srgbClr val="E212D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φ</a:t>
            </a:r>
            <a:r>
              <a:rPr lang="fr-FR" sz="1100" dirty="0">
                <a:solidFill>
                  <a:srgbClr val="E212D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</a:t>
            </a:r>
            <a:endParaRPr lang="fr-FR" dirty="0">
              <a:solidFill>
                <a:srgbClr val="E212D3"/>
              </a:solidFill>
              <a:latin typeface="Calibri" panose="020F0502020204030204"/>
            </a:endParaRPr>
          </a:p>
        </p:txBody>
      </p:sp>
      <p:sp>
        <p:nvSpPr>
          <p:cNvPr id="203" name="ZoneTexte 202">
            <a:extLst>
              <a:ext uri="{FF2B5EF4-FFF2-40B4-BE49-F238E27FC236}">
                <a16:creationId xmlns:a16="http://schemas.microsoft.com/office/drawing/2014/main" id="{6321749A-F531-47FE-91F4-F4EA48B7D33D}"/>
              </a:ext>
            </a:extLst>
          </p:cNvPr>
          <p:cNvSpPr txBox="1"/>
          <p:nvPr/>
        </p:nvSpPr>
        <p:spPr>
          <a:xfrm>
            <a:off x="6993575" y="3274613"/>
            <a:ext cx="5577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>
                <a:solidFill>
                  <a:srgbClr val="FF0000"/>
                </a:solidFill>
                <a:latin typeface="Calibri" panose="020F0502020204030204"/>
              </a:rPr>
              <a:t>T</a:t>
            </a:r>
            <a:r>
              <a:rPr lang="fr-FR" sz="1050" dirty="0" err="1">
                <a:solidFill>
                  <a:srgbClr val="FF0000"/>
                </a:solidFill>
                <a:latin typeface="Calibri" panose="020F0502020204030204"/>
              </a:rPr>
              <a:t>s_i</a:t>
            </a:r>
            <a:endParaRPr lang="fr-FR" dirty="0">
              <a:solidFill>
                <a:srgbClr val="FF0000"/>
              </a:solidFill>
              <a:latin typeface="Calibri" panose="020F0502020204030204"/>
            </a:endParaRPr>
          </a:p>
        </p:txBody>
      </p:sp>
      <p:sp>
        <p:nvSpPr>
          <p:cNvPr id="204" name="ZoneTexte 203">
            <a:extLst>
              <a:ext uri="{FF2B5EF4-FFF2-40B4-BE49-F238E27FC236}">
                <a16:creationId xmlns:a16="http://schemas.microsoft.com/office/drawing/2014/main" id="{C791BC6F-4794-428F-88EE-1F48023E6A88}"/>
              </a:ext>
            </a:extLst>
          </p:cNvPr>
          <p:cNvSpPr txBox="1"/>
          <p:nvPr/>
        </p:nvSpPr>
        <p:spPr>
          <a:xfrm>
            <a:off x="6776666" y="2695411"/>
            <a:ext cx="8984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ф</a:t>
            </a:r>
            <a:r>
              <a:rPr lang="fr-FR" sz="1100" dirty="0" err="1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C+R_i</a:t>
            </a:r>
            <a:endParaRPr lang="fr-FR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05" name="Ellipse 204">
            <a:extLst>
              <a:ext uri="{FF2B5EF4-FFF2-40B4-BE49-F238E27FC236}">
                <a16:creationId xmlns:a16="http://schemas.microsoft.com/office/drawing/2014/main" id="{9628D2AD-C4B8-4E78-89F0-D4603BF78A42}"/>
              </a:ext>
            </a:extLst>
          </p:cNvPr>
          <p:cNvSpPr/>
          <p:nvPr/>
        </p:nvSpPr>
        <p:spPr>
          <a:xfrm>
            <a:off x="6219746" y="2819724"/>
            <a:ext cx="153574" cy="161217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6" name="ZoneTexte 205">
            <a:extLst>
              <a:ext uri="{FF2B5EF4-FFF2-40B4-BE49-F238E27FC236}">
                <a16:creationId xmlns:a16="http://schemas.microsoft.com/office/drawing/2014/main" id="{5476EE49-9AB3-404F-B944-A3B5A1FCA823}"/>
              </a:ext>
            </a:extLst>
          </p:cNvPr>
          <p:cNvSpPr txBox="1"/>
          <p:nvPr/>
        </p:nvSpPr>
        <p:spPr>
          <a:xfrm>
            <a:off x="5734799" y="2675871"/>
            <a:ext cx="5142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err="1">
                <a:solidFill>
                  <a:srgbClr val="FF0000"/>
                </a:solidFill>
                <a:latin typeface="Calibri" panose="020F0502020204030204"/>
              </a:rPr>
              <a:t>T</a:t>
            </a:r>
            <a:r>
              <a:rPr lang="fr-FR" sz="1100" dirty="0" err="1">
                <a:solidFill>
                  <a:srgbClr val="FF0000"/>
                </a:solidFill>
                <a:latin typeface="Calibri" panose="020F0502020204030204"/>
              </a:rPr>
              <a:t>a_i</a:t>
            </a:r>
            <a:r>
              <a:rPr lang="fr-FR" sz="1100" dirty="0">
                <a:solidFill>
                  <a:srgbClr val="FF0000"/>
                </a:solidFill>
                <a:latin typeface="Calibri" panose="020F0502020204030204"/>
              </a:rPr>
              <a:t>, </a:t>
            </a:r>
            <a:endParaRPr lang="fr-FR" sz="2000" dirty="0">
              <a:solidFill>
                <a:srgbClr val="FF0000"/>
              </a:solidFill>
              <a:latin typeface="Calibri" panose="020F0502020204030204"/>
            </a:endParaRPr>
          </a:p>
        </p:txBody>
      </p:sp>
      <p:sp>
        <p:nvSpPr>
          <p:cNvPr id="207" name="Rectangle 206">
            <a:extLst>
              <a:ext uri="{FF2B5EF4-FFF2-40B4-BE49-F238E27FC236}">
                <a16:creationId xmlns:a16="http://schemas.microsoft.com/office/drawing/2014/main" id="{CE2FA61D-82C0-40B1-BB76-96759C35FE7C}"/>
              </a:ext>
            </a:extLst>
          </p:cNvPr>
          <p:cNvSpPr/>
          <p:nvPr/>
        </p:nvSpPr>
        <p:spPr>
          <a:xfrm rot="16200000">
            <a:off x="5810568" y="4074935"/>
            <a:ext cx="63502" cy="3361611"/>
          </a:xfrm>
          <a:prstGeom prst="rect">
            <a:avLst/>
          </a:prstGeom>
          <a:pattFill prst="dkHorz">
            <a:fgClr>
              <a:srgbClr val="ED7D31">
                <a:lumMod val="50000"/>
              </a:srgbClr>
            </a:fgClr>
            <a:bgClr>
              <a:sysClr val="window" lastClr="FFFFFF"/>
            </a:bgClr>
          </a:pattFill>
          <a:ln w="12700" cap="flat" cmpd="sng" algn="ctr">
            <a:solidFill>
              <a:srgbClr val="ED7D31">
                <a:lumMod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208" name="Connecteur droit avec flèche 207">
            <a:extLst>
              <a:ext uri="{FF2B5EF4-FFF2-40B4-BE49-F238E27FC236}">
                <a16:creationId xmlns:a16="http://schemas.microsoft.com/office/drawing/2014/main" id="{5F3F5BCF-29FC-4327-AAD0-73881626B2ED}"/>
              </a:ext>
            </a:extLst>
          </p:cNvPr>
          <p:cNvCxnSpPr>
            <a:cxnSpLocks/>
          </p:cNvCxnSpPr>
          <p:nvPr/>
        </p:nvCxnSpPr>
        <p:spPr>
          <a:xfrm flipH="1">
            <a:off x="5531256" y="4197121"/>
            <a:ext cx="2111186" cy="1549759"/>
          </a:xfrm>
          <a:prstGeom prst="straightConnector1">
            <a:avLst/>
          </a:prstGeom>
          <a:noFill/>
          <a:ln w="31750" cap="flat" cmpd="sng" algn="ctr">
            <a:solidFill>
              <a:srgbClr val="FFC000"/>
            </a:solidFill>
            <a:prstDash val="sysDash"/>
            <a:miter lim="800000"/>
            <a:tailEnd type="triangle"/>
          </a:ln>
          <a:effectLst/>
        </p:spPr>
      </p:cxnSp>
      <p:sp>
        <p:nvSpPr>
          <p:cNvPr id="209" name="ZoneTexte 208">
            <a:extLst>
              <a:ext uri="{FF2B5EF4-FFF2-40B4-BE49-F238E27FC236}">
                <a16:creationId xmlns:a16="http://schemas.microsoft.com/office/drawing/2014/main" id="{8D2437CD-9A98-4E32-A734-DACD6525779E}"/>
              </a:ext>
            </a:extLst>
          </p:cNvPr>
          <p:cNvSpPr txBox="1"/>
          <p:nvPr/>
        </p:nvSpPr>
        <p:spPr>
          <a:xfrm>
            <a:off x="4426107" y="3904446"/>
            <a:ext cx="6413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φ</a:t>
            </a:r>
            <a:r>
              <a:rPr lang="fr-FR" sz="1200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CLO</a:t>
            </a:r>
            <a:endParaRPr lang="fr-FR" sz="2000" dirty="0">
              <a:solidFill>
                <a:srgbClr val="FFC000"/>
              </a:solidFill>
              <a:latin typeface="Calibri" panose="020F0502020204030204"/>
            </a:endParaRPr>
          </a:p>
        </p:txBody>
      </p:sp>
      <p:sp>
        <p:nvSpPr>
          <p:cNvPr id="210" name="ZoneTexte 209">
            <a:extLst>
              <a:ext uri="{FF2B5EF4-FFF2-40B4-BE49-F238E27FC236}">
                <a16:creationId xmlns:a16="http://schemas.microsoft.com/office/drawing/2014/main" id="{071E3BA2-C3B0-4FA3-85B4-26792BF90E35}"/>
              </a:ext>
            </a:extLst>
          </p:cNvPr>
          <p:cNvSpPr txBox="1"/>
          <p:nvPr/>
        </p:nvSpPr>
        <p:spPr>
          <a:xfrm>
            <a:off x="4470392" y="4232234"/>
            <a:ext cx="202049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6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Distribution du flux solaire sur le sol</a:t>
            </a:r>
            <a:endParaRPr lang="fr-FR" sz="16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11" name="ZoneTexte 210">
            <a:extLst>
              <a:ext uri="{FF2B5EF4-FFF2-40B4-BE49-F238E27FC236}">
                <a16:creationId xmlns:a16="http://schemas.microsoft.com/office/drawing/2014/main" id="{A1CBCB2C-4E2C-42C3-8C9C-0714E8E4EAF2}"/>
              </a:ext>
            </a:extLst>
          </p:cNvPr>
          <p:cNvSpPr txBox="1"/>
          <p:nvPr/>
        </p:nvSpPr>
        <p:spPr>
          <a:xfrm>
            <a:off x="8751080" y="2772806"/>
            <a:ext cx="5577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>
                <a:solidFill>
                  <a:srgbClr val="FF0000"/>
                </a:solidFill>
                <a:latin typeface="Calibri" panose="020F0502020204030204"/>
              </a:rPr>
              <a:t>T</a:t>
            </a:r>
            <a:r>
              <a:rPr lang="fr-FR" sz="1050" dirty="0" err="1">
                <a:solidFill>
                  <a:srgbClr val="FF0000"/>
                </a:solidFill>
                <a:latin typeface="Calibri" panose="020F0502020204030204"/>
              </a:rPr>
              <a:t>a_e</a:t>
            </a:r>
            <a:endParaRPr lang="fr-FR" dirty="0">
              <a:solidFill>
                <a:srgbClr val="FF0000"/>
              </a:solidFill>
              <a:latin typeface="Calibri" panose="020F0502020204030204"/>
            </a:endParaRPr>
          </a:p>
        </p:txBody>
      </p:sp>
      <p:sp>
        <p:nvSpPr>
          <p:cNvPr id="212" name="Rectangle 211">
            <a:extLst>
              <a:ext uri="{FF2B5EF4-FFF2-40B4-BE49-F238E27FC236}">
                <a16:creationId xmlns:a16="http://schemas.microsoft.com/office/drawing/2014/main" id="{163D60A9-4E89-4F81-A14A-83DB70B64D33}"/>
              </a:ext>
            </a:extLst>
          </p:cNvPr>
          <p:cNvSpPr/>
          <p:nvPr/>
        </p:nvSpPr>
        <p:spPr>
          <a:xfrm flipH="1">
            <a:off x="4133540" y="3918586"/>
            <a:ext cx="45719" cy="1852912"/>
          </a:xfrm>
          <a:prstGeom prst="rect">
            <a:avLst/>
          </a:prstGeom>
          <a:pattFill prst="pct5">
            <a:fgClr>
              <a:srgbClr val="ED7D31">
                <a:lumMod val="50000"/>
              </a:srgbClr>
            </a:fgClr>
            <a:bgClr>
              <a:sysClr val="window" lastClr="FFFFFF"/>
            </a:bgClr>
          </a:pattFill>
          <a:ln w="12700" cap="flat" cmpd="sng" algn="ctr">
            <a:solidFill>
              <a:sysClr val="window" lastClr="FFFFFF">
                <a:lumMod val="50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3" name="ZoneTexte 212">
            <a:extLst>
              <a:ext uri="{FF2B5EF4-FFF2-40B4-BE49-F238E27FC236}">
                <a16:creationId xmlns:a16="http://schemas.microsoft.com/office/drawing/2014/main" id="{7A0B692F-9EDD-4838-9DFD-2F6A85A1FD5D}"/>
              </a:ext>
            </a:extLst>
          </p:cNvPr>
          <p:cNvSpPr txBox="1"/>
          <p:nvPr/>
        </p:nvSpPr>
        <p:spPr>
          <a:xfrm>
            <a:off x="4058483" y="3239647"/>
            <a:ext cx="1400770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600" dirty="0">
                <a:solidFill>
                  <a:prstClr val="black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Uniquement </a:t>
            </a:r>
            <a:r>
              <a:rPr lang="el-GR" dirty="0">
                <a:solidFill>
                  <a:srgbClr val="E212D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φ</a:t>
            </a:r>
            <a:r>
              <a:rPr lang="fr-FR" sz="1400" dirty="0">
                <a:solidFill>
                  <a:srgbClr val="E212D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</a:t>
            </a:r>
            <a:r>
              <a:rPr lang="fr-FR" sz="14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entre pièces</a:t>
            </a:r>
            <a:endParaRPr lang="fr-FR" sz="16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14" name="Ellipse 213">
            <a:extLst>
              <a:ext uri="{FF2B5EF4-FFF2-40B4-BE49-F238E27FC236}">
                <a16:creationId xmlns:a16="http://schemas.microsoft.com/office/drawing/2014/main" id="{1D8E9885-CBAD-4D3C-A77B-FED1D066CC5B}"/>
              </a:ext>
            </a:extLst>
          </p:cNvPr>
          <p:cNvSpPr/>
          <p:nvPr/>
        </p:nvSpPr>
        <p:spPr>
          <a:xfrm>
            <a:off x="7431820" y="3269966"/>
            <a:ext cx="153574" cy="161217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5" name="Ellipse 214">
            <a:extLst>
              <a:ext uri="{FF2B5EF4-FFF2-40B4-BE49-F238E27FC236}">
                <a16:creationId xmlns:a16="http://schemas.microsoft.com/office/drawing/2014/main" id="{39A6BF9A-5CF7-4E1C-8084-958391F01507}"/>
              </a:ext>
            </a:extLst>
          </p:cNvPr>
          <p:cNvSpPr/>
          <p:nvPr/>
        </p:nvSpPr>
        <p:spPr>
          <a:xfrm>
            <a:off x="8702680" y="2702689"/>
            <a:ext cx="153574" cy="161217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6" name="ZoneTexte 215">
            <a:extLst>
              <a:ext uri="{FF2B5EF4-FFF2-40B4-BE49-F238E27FC236}">
                <a16:creationId xmlns:a16="http://schemas.microsoft.com/office/drawing/2014/main" id="{D36752AA-4C5D-4DEF-A1D6-4E169F33DDCC}"/>
              </a:ext>
            </a:extLst>
          </p:cNvPr>
          <p:cNvSpPr txBox="1"/>
          <p:nvPr/>
        </p:nvSpPr>
        <p:spPr>
          <a:xfrm>
            <a:off x="6980650" y="2135820"/>
            <a:ext cx="641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φ</a:t>
            </a:r>
            <a:r>
              <a:rPr lang="fr-FR" sz="11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VMC</a:t>
            </a:r>
            <a:endParaRPr lang="fr-FR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17" name="Rectangle 216">
            <a:extLst>
              <a:ext uri="{FF2B5EF4-FFF2-40B4-BE49-F238E27FC236}">
                <a16:creationId xmlns:a16="http://schemas.microsoft.com/office/drawing/2014/main" id="{278DE477-2F33-4195-A65A-FED86D2DE49D}"/>
              </a:ext>
            </a:extLst>
          </p:cNvPr>
          <p:cNvSpPr/>
          <p:nvPr/>
        </p:nvSpPr>
        <p:spPr>
          <a:xfrm flipH="1">
            <a:off x="4171356" y="2143825"/>
            <a:ext cx="60814" cy="1037346"/>
          </a:xfrm>
          <a:prstGeom prst="rect">
            <a:avLst/>
          </a:prstGeom>
          <a:pattFill prst="pct5">
            <a:fgClr>
              <a:srgbClr val="ED7D31">
                <a:lumMod val="50000"/>
              </a:srgbClr>
            </a:fgClr>
            <a:bgClr>
              <a:sysClr val="window" lastClr="FFFFFF"/>
            </a:bgClr>
          </a:pattFill>
          <a:ln w="12700" cap="flat" cmpd="sng" algn="ctr">
            <a:solidFill>
              <a:sysClr val="window" lastClr="FFFFFF">
                <a:lumMod val="50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8" name="ZoneTexte 217">
            <a:extLst>
              <a:ext uri="{FF2B5EF4-FFF2-40B4-BE49-F238E27FC236}">
                <a16:creationId xmlns:a16="http://schemas.microsoft.com/office/drawing/2014/main" id="{04C2CCFD-A235-44AB-B430-740633D08186}"/>
              </a:ext>
            </a:extLst>
          </p:cNvPr>
          <p:cNvSpPr txBox="1"/>
          <p:nvPr/>
        </p:nvSpPr>
        <p:spPr>
          <a:xfrm>
            <a:off x="5709986" y="2368460"/>
            <a:ext cx="812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>
                <a:solidFill>
                  <a:srgbClr val="5B9BD5"/>
                </a:solidFill>
                <a:latin typeface="Calibri" panose="020F0502020204030204"/>
              </a:rPr>
              <a:t>HR</a:t>
            </a:r>
            <a:r>
              <a:rPr lang="fr-FR" sz="1050" dirty="0" err="1">
                <a:solidFill>
                  <a:srgbClr val="5B9BD5"/>
                </a:solidFill>
                <a:latin typeface="Calibri" panose="020F0502020204030204"/>
              </a:rPr>
              <a:t>i</a:t>
            </a:r>
            <a:endParaRPr lang="fr-FR" dirty="0">
              <a:solidFill>
                <a:srgbClr val="FF0000"/>
              </a:solidFill>
              <a:latin typeface="Calibri" panose="020F0502020204030204"/>
            </a:endParaRPr>
          </a:p>
        </p:txBody>
      </p:sp>
      <p:sp>
        <p:nvSpPr>
          <p:cNvPr id="219" name="Ellipse 218">
            <a:extLst>
              <a:ext uri="{FF2B5EF4-FFF2-40B4-BE49-F238E27FC236}">
                <a16:creationId xmlns:a16="http://schemas.microsoft.com/office/drawing/2014/main" id="{E1260ED6-C579-4F10-9E4D-B85455E37D48}"/>
              </a:ext>
            </a:extLst>
          </p:cNvPr>
          <p:cNvSpPr/>
          <p:nvPr/>
        </p:nvSpPr>
        <p:spPr>
          <a:xfrm>
            <a:off x="6206852" y="2541472"/>
            <a:ext cx="153574" cy="161217"/>
          </a:xfrm>
          <a:prstGeom prst="ellipse">
            <a:avLst/>
          </a:prstGeom>
          <a:solidFill>
            <a:srgbClr val="4472C4"/>
          </a:solidFill>
          <a:ln w="12700" cap="flat" cmpd="sng" algn="ctr">
            <a:solidFill>
              <a:srgbClr val="4472C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0" name="ZoneTexte 219">
            <a:extLst>
              <a:ext uri="{FF2B5EF4-FFF2-40B4-BE49-F238E27FC236}">
                <a16:creationId xmlns:a16="http://schemas.microsoft.com/office/drawing/2014/main" id="{E79C6003-4546-46A5-8C9B-ECD72A49D40E}"/>
              </a:ext>
            </a:extLst>
          </p:cNvPr>
          <p:cNvSpPr txBox="1"/>
          <p:nvPr/>
        </p:nvSpPr>
        <p:spPr>
          <a:xfrm>
            <a:off x="8792750" y="2348665"/>
            <a:ext cx="812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>
                <a:solidFill>
                  <a:srgbClr val="5B9BD5"/>
                </a:solidFill>
                <a:latin typeface="Calibri" panose="020F0502020204030204"/>
              </a:rPr>
              <a:t>HR</a:t>
            </a:r>
            <a:r>
              <a:rPr lang="fr-FR" sz="1050" dirty="0" err="1">
                <a:solidFill>
                  <a:srgbClr val="5B9BD5"/>
                </a:solidFill>
                <a:latin typeface="Calibri" panose="020F0502020204030204"/>
              </a:rPr>
              <a:t>e</a:t>
            </a:r>
            <a:endParaRPr lang="fr-FR" dirty="0">
              <a:solidFill>
                <a:srgbClr val="FF0000"/>
              </a:solidFill>
              <a:latin typeface="Calibri" panose="020F0502020204030204"/>
            </a:endParaRPr>
          </a:p>
        </p:txBody>
      </p:sp>
      <p:sp>
        <p:nvSpPr>
          <p:cNvPr id="221" name="Ellipse 220">
            <a:extLst>
              <a:ext uri="{FF2B5EF4-FFF2-40B4-BE49-F238E27FC236}">
                <a16:creationId xmlns:a16="http://schemas.microsoft.com/office/drawing/2014/main" id="{6F4F73C3-5AB7-4789-960A-2065B832D408}"/>
              </a:ext>
            </a:extLst>
          </p:cNvPr>
          <p:cNvSpPr/>
          <p:nvPr/>
        </p:nvSpPr>
        <p:spPr>
          <a:xfrm>
            <a:off x="8682460" y="2455528"/>
            <a:ext cx="153574" cy="161217"/>
          </a:xfrm>
          <a:prstGeom prst="ellipse">
            <a:avLst/>
          </a:prstGeom>
          <a:solidFill>
            <a:srgbClr val="4472C4"/>
          </a:solidFill>
          <a:ln w="12700" cap="flat" cmpd="sng" algn="ctr">
            <a:solidFill>
              <a:srgbClr val="4472C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2" name="Cube 221">
            <a:extLst>
              <a:ext uri="{FF2B5EF4-FFF2-40B4-BE49-F238E27FC236}">
                <a16:creationId xmlns:a16="http://schemas.microsoft.com/office/drawing/2014/main" id="{007E14A3-1F4E-472B-98C2-83A07755BC6A}"/>
              </a:ext>
            </a:extLst>
          </p:cNvPr>
          <p:cNvSpPr/>
          <p:nvPr/>
        </p:nvSpPr>
        <p:spPr>
          <a:xfrm>
            <a:off x="10312390" y="1969698"/>
            <a:ext cx="1396519" cy="3783863"/>
          </a:xfrm>
          <a:prstGeom prst="cube">
            <a:avLst/>
          </a:prstGeom>
          <a:solidFill>
            <a:srgbClr val="4472C4">
              <a:alpha val="28000"/>
            </a:srgbClr>
          </a:solidFill>
          <a:ln w="12700" cap="flat" cmpd="sng" algn="ctr">
            <a:solidFill>
              <a:srgbClr val="4472C4">
                <a:shade val="50000"/>
              </a:srgbClr>
            </a:solidFill>
            <a:prstDash val="dashDot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3" name="ZoneTexte 222">
            <a:extLst>
              <a:ext uri="{FF2B5EF4-FFF2-40B4-BE49-F238E27FC236}">
                <a16:creationId xmlns:a16="http://schemas.microsoft.com/office/drawing/2014/main" id="{0DE9C5ED-FEE5-4432-9D35-80324B2A167B}"/>
              </a:ext>
            </a:extLst>
          </p:cNvPr>
          <p:cNvSpPr txBox="1"/>
          <p:nvPr/>
        </p:nvSpPr>
        <p:spPr>
          <a:xfrm>
            <a:off x="8447781" y="1930396"/>
            <a:ext cx="539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5B9BD5"/>
                </a:solidFill>
                <a:latin typeface="Calibri" panose="020F0502020204030204"/>
              </a:rPr>
              <a:t>Z1</a:t>
            </a:r>
          </a:p>
        </p:txBody>
      </p:sp>
      <p:sp>
        <p:nvSpPr>
          <p:cNvPr id="224" name="ZoneTexte 223">
            <a:extLst>
              <a:ext uri="{FF2B5EF4-FFF2-40B4-BE49-F238E27FC236}">
                <a16:creationId xmlns:a16="http://schemas.microsoft.com/office/drawing/2014/main" id="{F8864A40-39F9-4B5D-B54E-7926D71710A7}"/>
              </a:ext>
            </a:extLst>
          </p:cNvPr>
          <p:cNvSpPr txBox="1"/>
          <p:nvPr/>
        </p:nvSpPr>
        <p:spPr>
          <a:xfrm>
            <a:off x="9670411" y="1959640"/>
            <a:ext cx="539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5B9BD5"/>
                </a:solidFill>
                <a:latin typeface="Calibri" panose="020F0502020204030204"/>
              </a:rPr>
              <a:t>Z2</a:t>
            </a:r>
          </a:p>
        </p:txBody>
      </p:sp>
      <p:sp>
        <p:nvSpPr>
          <p:cNvPr id="225" name="ZoneTexte 224">
            <a:extLst>
              <a:ext uri="{FF2B5EF4-FFF2-40B4-BE49-F238E27FC236}">
                <a16:creationId xmlns:a16="http://schemas.microsoft.com/office/drawing/2014/main" id="{F65A72C1-62F0-48D5-9AE6-0EA5C3668874}"/>
              </a:ext>
            </a:extLst>
          </p:cNvPr>
          <p:cNvSpPr txBox="1"/>
          <p:nvPr/>
        </p:nvSpPr>
        <p:spPr>
          <a:xfrm>
            <a:off x="10679768" y="1901988"/>
            <a:ext cx="4221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5B9BD5"/>
                </a:solidFill>
                <a:latin typeface="Calibri" panose="020F0502020204030204"/>
              </a:rPr>
              <a:t>…</a:t>
            </a:r>
          </a:p>
        </p:txBody>
      </p:sp>
      <p:cxnSp>
        <p:nvCxnSpPr>
          <p:cNvPr id="226" name="Connecteur droit avec flèche 225">
            <a:extLst>
              <a:ext uri="{FF2B5EF4-FFF2-40B4-BE49-F238E27FC236}">
                <a16:creationId xmlns:a16="http://schemas.microsoft.com/office/drawing/2014/main" id="{4AAE04D7-9C21-4ADD-A00C-A8EFD5F420C8}"/>
              </a:ext>
            </a:extLst>
          </p:cNvPr>
          <p:cNvCxnSpPr>
            <a:cxnSpLocks/>
          </p:cNvCxnSpPr>
          <p:nvPr/>
        </p:nvCxnSpPr>
        <p:spPr>
          <a:xfrm flipH="1">
            <a:off x="8986887" y="2766122"/>
            <a:ext cx="697725" cy="0"/>
          </a:xfrm>
          <a:prstGeom prst="straightConnector1">
            <a:avLst/>
          </a:prstGeom>
          <a:noFill/>
          <a:ln w="31750" cap="flat" cmpd="sng" algn="ctr">
            <a:solidFill>
              <a:sysClr val="windowText" lastClr="000000"/>
            </a:solidFill>
            <a:prstDash val="solid"/>
            <a:miter lim="800000"/>
            <a:headEnd type="triangle"/>
            <a:tailEnd type="triangle"/>
          </a:ln>
          <a:effectLst/>
        </p:spPr>
      </p:cxnSp>
      <p:sp>
        <p:nvSpPr>
          <p:cNvPr id="227" name="ZoneTexte 226">
            <a:extLst>
              <a:ext uri="{FF2B5EF4-FFF2-40B4-BE49-F238E27FC236}">
                <a16:creationId xmlns:a16="http://schemas.microsoft.com/office/drawing/2014/main" id="{BA3D4AF3-E00C-4089-A25C-555DB981D810}"/>
              </a:ext>
            </a:extLst>
          </p:cNvPr>
          <p:cNvSpPr txBox="1"/>
          <p:nvPr/>
        </p:nvSpPr>
        <p:spPr>
          <a:xfrm>
            <a:off x="9356850" y="3061992"/>
            <a:ext cx="15371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l-GR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Φ</a:t>
            </a:r>
            <a:r>
              <a:rPr lang="fr-FR" sz="1100" dirty="0" err="1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adv_i,j,k</a:t>
            </a:r>
            <a:endParaRPr lang="fr-FR" dirty="0">
              <a:solidFill>
                <a:prstClr val="black"/>
              </a:solidFill>
              <a:latin typeface="Calibri" panose="020F0502020204030204"/>
            </a:endParaRPr>
          </a:p>
        </p:txBody>
      </p:sp>
      <p:cxnSp>
        <p:nvCxnSpPr>
          <p:cNvPr id="228" name="Connecteur droit avec flèche 227">
            <a:extLst>
              <a:ext uri="{FF2B5EF4-FFF2-40B4-BE49-F238E27FC236}">
                <a16:creationId xmlns:a16="http://schemas.microsoft.com/office/drawing/2014/main" id="{780B44E4-211E-49A3-B66F-A12FC61C712E}"/>
              </a:ext>
            </a:extLst>
          </p:cNvPr>
          <p:cNvCxnSpPr>
            <a:cxnSpLocks/>
          </p:cNvCxnSpPr>
          <p:nvPr/>
        </p:nvCxnSpPr>
        <p:spPr>
          <a:xfrm flipH="1">
            <a:off x="10019039" y="2763427"/>
            <a:ext cx="660729" cy="0"/>
          </a:xfrm>
          <a:prstGeom prst="straightConnector1">
            <a:avLst/>
          </a:prstGeom>
          <a:noFill/>
          <a:ln w="31750" cap="flat" cmpd="sng" algn="ctr">
            <a:solidFill>
              <a:sysClr val="windowText" lastClr="000000"/>
            </a:solidFill>
            <a:prstDash val="solid"/>
            <a:miter lim="800000"/>
            <a:headEnd type="triangle"/>
            <a:tailEnd type="triangle"/>
          </a:ln>
          <a:effectLst/>
        </p:spPr>
      </p:cxnSp>
      <p:sp>
        <p:nvSpPr>
          <p:cNvPr id="229" name="Ellipse 228">
            <a:extLst>
              <a:ext uri="{FF2B5EF4-FFF2-40B4-BE49-F238E27FC236}">
                <a16:creationId xmlns:a16="http://schemas.microsoft.com/office/drawing/2014/main" id="{B63F4558-DF76-4D1E-8701-87098B14B8E5}"/>
              </a:ext>
            </a:extLst>
          </p:cNvPr>
          <p:cNvSpPr/>
          <p:nvPr/>
        </p:nvSpPr>
        <p:spPr>
          <a:xfrm>
            <a:off x="7868229" y="3263096"/>
            <a:ext cx="153574" cy="161217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0" name="ZoneTexte 229">
            <a:extLst>
              <a:ext uri="{FF2B5EF4-FFF2-40B4-BE49-F238E27FC236}">
                <a16:creationId xmlns:a16="http://schemas.microsoft.com/office/drawing/2014/main" id="{863E349B-A1A7-4D9A-88D7-3FEE2837F62A}"/>
              </a:ext>
            </a:extLst>
          </p:cNvPr>
          <p:cNvSpPr txBox="1"/>
          <p:nvPr/>
        </p:nvSpPr>
        <p:spPr>
          <a:xfrm>
            <a:off x="8044772" y="3305541"/>
            <a:ext cx="5577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>
                <a:solidFill>
                  <a:srgbClr val="FF0000"/>
                </a:solidFill>
                <a:latin typeface="Calibri" panose="020F0502020204030204"/>
              </a:rPr>
              <a:t>T</a:t>
            </a:r>
            <a:r>
              <a:rPr lang="fr-FR" sz="1050" dirty="0" err="1">
                <a:solidFill>
                  <a:srgbClr val="FF0000"/>
                </a:solidFill>
                <a:latin typeface="Calibri" panose="020F0502020204030204"/>
              </a:rPr>
              <a:t>s_e</a:t>
            </a:r>
            <a:endParaRPr lang="fr-FR" dirty="0">
              <a:solidFill>
                <a:srgbClr val="FF0000"/>
              </a:solidFill>
              <a:latin typeface="Calibri" panose="020F0502020204030204"/>
            </a:endParaRPr>
          </a:p>
        </p:txBody>
      </p:sp>
      <p:pic>
        <p:nvPicPr>
          <p:cNvPr id="231" name="Graphique 230" descr="Soleil contour">
            <a:extLst>
              <a:ext uri="{FF2B5EF4-FFF2-40B4-BE49-F238E27FC236}">
                <a16:creationId xmlns:a16="http://schemas.microsoft.com/office/drawing/2014/main" id="{91071E75-65C5-4119-A1CA-9DBF0ABDB00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075457" y="1031293"/>
            <a:ext cx="811277" cy="811277"/>
          </a:xfrm>
          <a:prstGeom prst="rect">
            <a:avLst/>
          </a:prstGeom>
        </p:spPr>
      </p:pic>
      <p:cxnSp>
        <p:nvCxnSpPr>
          <p:cNvPr id="232" name="Connecteur droit avec flèche 231">
            <a:extLst>
              <a:ext uri="{FF2B5EF4-FFF2-40B4-BE49-F238E27FC236}">
                <a16:creationId xmlns:a16="http://schemas.microsoft.com/office/drawing/2014/main" id="{ABA83C6E-50B6-4D24-BD0C-B8542ED27D9B}"/>
              </a:ext>
            </a:extLst>
          </p:cNvPr>
          <p:cNvCxnSpPr>
            <a:cxnSpLocks/>
          </p:cNvCxnSpPr>
          <p:nvPr/>
        </p:nvCxnSpPr>
        <p:spPr>
          <a:xfrm flipH="1">
            <a:off x="7882544" y="1760834"/>
            <a:ext cx="472734" cy="1457373"/>
          </a:xfrm>
          <a:prstGeom prst="straightConnector1">
            <a:avLst/>
          </a:prstGeom>
          <a:noFill/>
          <a:ln w="31750" cap="flat" cmpd="sng" algn="ctr">
            <a:solidFill>
              <a:srgbClr val="FFC000"/>
            </a:solidFill>
            <a:prstDash val="sysDash"/>
            <a:miter lim="800000"/>
            <a:tailEnd type="triangle"/>
          </a:ln>
          <a:effectLst/>
        </p:spPr>
      </p:cxnSp>
      <p:cxnSp>
        <p:nvCxnSpPr>
          <p:cNvPr id="233" name="Connecteur droit avec flèche 232">
            <a:extLst>
              <a:ext uri="{FF2B5EF4-FFF2-40B4-BE49-F238E27FC236}">
                <a16:creationId xmlns:a16="http://schemas.microsoft.com/office/drawing/2014/main" id="{4A01A25F-E914-4375-895D-88298F65D344}"/>
              </a:ext>
            </a:extLst>
          </p:cNvPr>
          <p:cNvCxnSpPr>
            <a:cxnSpLocks/>
          </p:cNvCxnSpPr>
          <p:nvPr/>
        </p:nvCxnSpPr>
        <p:spPr>
          <a:xfrm flipH="1" flipV="1">
            <a:off x="7882855" y="5168900"/>
            <a:ext cx="806429" cy="511645"/>
          </a:xfrm>
          <a:prstGeom prst="straightConnector1">
            <a:avLst/>
          </a:prstGeom>
          <a:noFill/>
          <a:ln w="31750" cap="flat" cmpd="sng" algn="ctr">
            <a:solidFill>
              <a:srgbClr val="FFC000"/>
            </a:solidFill>
            <a:prstDash val="sysDash"/>
            <a:miter lim="800000"/>
            <a:tailEnd type="triangle"/>
          </a:ln>
          <a:effectLst/>
        </p:spPr>
      </p:cxnSp>
      <p:sp>
        <p:nvSpPr>
          <p:cNvPr id="234" name="ZoneTexte 233">
            <a:extLst>
              <a:ext uri="{FF2B5EF4-FFF2-40B4-BE49-F238E27FC236}">
                <a16:creationId xmlns:a16="http://schemas.microsoft.com/office/drawing/2014/main" id="{07DF2C0C-076E-42DA-B233-ED3A82012707}"/>
              </a:ext>
            </a:extLst>
          </p:cNvPr>
          <p:cNvSpPr txBox="1"/>
          <p:nvPr/>
        </p:nvSpPr>
        <p:spPr>
          <a:xfrm>
            <a:off x="8371315" y="4945204"/>
            <a:ext cx="641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φ</a:t>
            </a:r>
            <a:r>
              <a:rPr lang="fr-FR" sz="1100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CLO</a:t>
            </a:r>
            <a:endParaRPr lang="fr-FR" dirty="0">
              <a:solidFill>
                <a:srgbClr val="FFC000"/>
              </a:solidFill>
              <a:latin typeface="Calibri" panose="020F0502020204030204"/>
            </a:endParaRPr>
          </a:p>
        </p:txBody>
      </p:sp>
      <p:sp>
        <p:nvSpPr>
          <p:cNvPr id="235" name="ZoneTexte 234">
            <a:extLst>
              <a:ext uri="{FF2B5EF4-FFF2-40B4-BE49-F238E27FC236}">
                <a16:creationId xmlns:a16="http://schemas.microsoft.com/office/drawing/2014/main" id="{5239EDD2-0616-481D-8304-8EF439514D48}"/>
              </a:ext>
            </a:extLst>
          </p:cNvPr>
          <p:cNvSpPr txBox="1"/>
          <p:nvPr/>
        </p:nvSpPr>
        <p:spPr>
          <a:xfrm>
            <a:off x="8027288" y="2727833"/>
            <a:ext cx="859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φ</a:t>
            </a:r>
            <a:r>
              <a:rPr lang="fr-FR" sz="1100" dirty="0" err="1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C+R_e</a:t>
            </a:r>
            <a:endParaRPr lang="fr-FR" dirty="0">
              <a:solidFill>
                <a:prstClr val="black"/>
              </a:solidFill>
              <a:latin typeface="Calibri" panose="020F0502020204030204"/>
            </a:endParaRPr>
          </a:p>
        </p:txBody>
      </p:sp>
      <p:pic>
        <p:nvPicPr>
          <p:cNvPr id="236" name="Graphique 235" descr="Venteux contour">
            <a:extLst>
              <a:ext uri="{FF2B5EF4-FFF2-40B4-BE49-F238E27FC236}">
                <a16:creationId xmlns:a16="http://schemas.microsoft.com/office/drawing/2014/main" id="{79C21324-F8C8-4B29-984B-08DCBBEF873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flipH="1">
            <a:off x="9421781" y="4123561"/>
            <a:ext cx="651489" cy="557060"/>
          </a:xfrm>
          <a:prstGeom prst="rect">
            <a:avLst/>
          </a:prstGeom>
        </p:spPr>
      </p:pic>
      <p:pic>
        <p:nvPicPr>
          <p:cNvPr id="237" name="Graphique 236" descr="Venteux contour">
            <a:extLst>
              <a:ext uri="{FF2B5EF4-FFF2-40B4-BE49-F238E27FC236}">
                <a16:creationId xmlns:a16="http://schemas.microsoft.com/office/drawing/2014/main" id="{0A8B9CCB-B192-4808-95F3-B9482E57CCE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flipH="1">
            <a:off x="8418105" y="4052048"/>
            <a:ext cx="660402" cy="564681"/>
          </a:xfrm>
          <a:prstGeom prst="rect">
            <a:avLst/>
          </a:prstGeom>
        </p:spPr>
      </p:pic>
      <p:pic>
        <p:nvPicPr>
          <p:cNvPr id="238" name="Graphique 237" descr="Venteux contour">
            <a:extLst>
              <a:ext uri="{FF2B5EF4-FFF2-40B4-BE49-F238E27FC236}">
                <a16:creationId xmlns:a16="http://schemas.microsoft.com/office/drawing/2014/main" id="{D2CCBC59-41A5-4C16-A96E-D4A954272DB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flipH="1">
            <a:off x="10517950" y="4103624"/>
            <a:ext cx="651489" cy="55706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39" name="ZoneTexte 238">
                <a:extLst>
                  <a:ext uri="{FF2B5EF4-FFF2-40B4-BE49-F238E27FC236}">
                    <a16:creationId xmlns:a16="http://schemas.microsoft.com/office/drawing/2014/main" id="{CD2FEA01-7F93-48BC-91B7-FC75426E4B4E}"/>
                  </a:ext>
                </a:extLst>
              </p:cNvPr>
              <p:cNvSpPr txBox="1"/>
              <p:nvPr/>
            </p:nvSpPr>
            <p:spPr>
              <a:xfrm>
                <a:off x="10600391" y="3752129"/>
                <a:ext cx="596434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fr-FR" i="1" dirty="0">
                    <a:solidFill>
                      <a:prstClr val="black"/>
                    </a:solidFill>
                    <a:latin typeface="Calibri" panose="020F0502020204030204"/>
                  </a:rPr>
                  <a:t>v</a:t>
                </a:r>
                <a14:m>
                  <m:oMath xmlns:m="http://schemas.openxmlformats.org/officeDocument/2006/math">
                    <m:r>
                      <a:rPr lang="fr-FR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fr-FR" i="1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</mc:Choice>
        <mc:Fallback>
          <p:sp>
            <p:nvSpPr>
              <p:cNvPr id="239" name="ZoneTexte 238">
                <a:extLst>
                  <a:ext uri="{FF2B5EF4-FFF2-40B4-BE49-F238E27FC236}">
                    <a16:creationId xmlns:a16="http://schemas.microsoft.com/office/drawing/2014/main" id="{CD2FEA01-7F93-48BC-91B7-FC75426E4B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00391" y="3752129"/>
                <a:ext cx="596434" cy="369332"/>
              </a:xfrm>
              <a:prstGeom prst="rect">
                <a:avLst/>
              </a:prstGeom>
              <a:blipFill>
                <a:blip r:embed="rId7"/>
                <a:stretch>
                  <a:fillRect l="-9184" t="-10000" b="-2666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0" name="Rectangle 239">
            <a:extLst>
              <a:ext uri="{FF2B5EF4-FFF2-40B4-BE49-F238E27FC236}">
                <a16:creationId xmlns:a16="http://schemas.microsoft.com/office/drawing/2014/main" id="{F83BF4C5-D849-42AD-B27B-99B9EBC3B7CC}"/>
              </a:ext>
            </a:extLst>
          </p:cNvPr>
          <p:cNvSpPr/>
          <p:nvPr/>
        </p:nvSpPr>
        <p:spPr>
          <a:xfrm rot="15473676" flipH="1">
            <a:off x="5954377" y="-112886"/>
            <a:ext cx="107675" cy="3747440"/>
          </a:xfrm>
          <a:prstGeom prst="rect">
            <a:avLst/>
          </a:prstGeom>
          <a:pattFill prst="dkHorz">
            <a:fgClr>
              <a:srgbClr val="ED7D31">
                <a:lumMod val="50000"/>
              </a:srgbClr>
            </a:fgClr>
            <a:bgClr>
              <a:sysClr val="window" lastClr="FFFFFF"/>
            </a:bgClr>
          </a:pattFill>
          <a:ln w="12700" cap="flat" cmpd="sng" algn="ctr">
            <a:solidFill>
              <a:srgbClr val="ED7D31">
                <a:lumMod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1" name="ZoneTexte 240">
            <a:extLst>
              <a:ext uri="{FF2B5EF4-FFF2-40B4-BE49-F238E27FC236}">
                <a16:creationId xmlns:a16="http://schemas.microsoft.com/office/drawing/2014/main" id="{9AA309DA-8287-43DA-9A10-E9A4C5431785}"/>
              </a:ext>
            </a:extLst>
          </p:cNvPr>
          <p:cNvSpPr txBox="1"/>
          <p:nvPr/>
        </p:nvSpPr>
        <p:spPr>
          <a:xfrm>
            <a:off x="8898822" y="1284482"/>
            <a:ext cx="284708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600" dirty="0">
                <a:solidFill>
                  <a:prstClr val="black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Flux solaire absorbé après multi réflexion entre surfaces</a:t>
            </a:r>
            <a:endParaRPr lang="fr-FR" sz="16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42" name="Rectangle 241">
            <a:extLst>
              <a:ext uri="{FF2B5EF4-FFF2-40B4-BE49-F238E27FC236}">
                <a16:creationId xmlns:a16="http://schemas.microsoft.com/office/drawing/2014/main" id="{400B07F6-5837-4951-BCEC-042C1BB37D85}"/>
              </a:ext>
            </a:extLst>
          </p:cNvPr>
          <p:cNvSpPr/>
          <p:nvPr/>
        </p:nvSpPr>
        <p:spPr>
          <a:xfrm>
            <a:off x="8072716" y="5695593"/>
            <a:ext cx="960623" cy="142357"/>
          </a:xfrm>
          <a:prstGeom prst="rect">
            <a:avLst/>
          </a:prstGeom>
          <a:solidFill>
            <a:srgbClr val="FFC000">
              <a:lumMod val="50000"/>
            </a:srgbClr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243" name="Connecteur droit avec flèche 242">
            <a:extLst>
              <a:ext uri="{FF2B5EF4-FFF2-40B4-BE49-F238E27FC236}">
                <a16:creationId xmlns:a16="http://schemas.microsoft.com/office/drawing/2014/main" id="{92FAEF47-28FC-427B-9D88-49A3962DB7BF}"/>
              </a:ext>
            </a:extLst>
          </p:cNvPr>
          <p:cNvCxnSpPr>
            <a:cxnSpLocks/>
          </p:cNvCxnSpPr>
          <p:nvPr/>
        </p:nvCxnSpPr>
        <p:spPr>
          <a:xfrm flipH="1">
            <a:off x="6432548" y="2741327"/>
            <a:ext cx="2227966" cy="8232"/>
          </a:xfrm>
          <a:prstGeom prst="straightConnector1">
            <a:avLst/>
          </a:prstGeom>
          <a:noFill/>
          <a:ln w="31750" cap="flat" cmpd="sng" algn="ctr">
            <a:solidFill>
              <a:sysClr val="windowText" lastClr="000000"/>
            </a:solidFill>
            <a:prstDash val="solid"/>
            <a:miter lim="800000"/>
            <a:headEnd type="triangle"/>
            <a:tailEnd type="triangle"/>
          </a:ln>
          <a:effectLst/>
        </p:spPr>
      </p:cxnSp>
      <p:pic>
        <p:nvPicPr>
          <p:cNvPr id="244" name="Image 243">
            <a:extLst>
              <a:ext uri="{FF2B5EF4-FFF2-40B4-BE49-F238E27FC236}">
                <a16:creationId xmlns:a16="http://schemas.microsoft.com/office/drawing/2014/main" id="{4628881F-B714-4685-934F-97039EA889B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416988" y="2474872"/>
            <a:ext cx="521257" cy="533037"/>
          </a:xfrm>
          <a:prstGeom prst="rect">
            <a:avLst/>
          </a:prstGeom>
        </p:spPr>
      </p:pic>
      <p:cxnSp>
        <p:nvCxnSpPr>
          <p:cNvPr id="245" name="Connecteur droit avec flèche 244">
            <a:extLst>
              <a:ext uri="{FF2B5EF4-FFF2-40B4-BE49-F238E27FC236}">
                <a16:creationId xmlns:a16="http://schemas.microsoft.com/office/drawing/2014/main" id="{35121C63-3E78-4574-A6BE-02CD81ECA1F4}"/>
              </a:ext>
            </a:extLst>
          </p:cNvPr>
          <p:cNvCxnSpPr>
            <a:cxnSpLocks/>
          </p:cNvCxnSpPr>
          <p:nvPr/>
        </p:nvCxnSpPr>
        <p:spPr>
          <a:xfrm flipH="1">
            <a:off x="8002481" y="3016014"/>
            <a:ext cx="684823" cy="265174"/>
          </a:xfrm>
          <a:prstGeom prst="straightConnector1">
            <a:avLst/>
          </a:prstGeom>
          <a:noFill/>
          <a:ln w="31750" cap="flat" cmpd="sng" algn="ctr">
            <a:solidFill>
              <a:sysClr val="windowText" lastClr="000000"/>
            </a:solidFill>
            <a:prstDash val="solid"/>
            <a:miter lim="800000"/>
            <a:headEnd type="triangle"/>
            <a:tailEnd type="triangle"/>
          </a:ln>
          <a:effectLst/>
        </p:spPr>
      </p:cxnSp>
      <p:sp>
        <p:nvSpPr>
          <p:cNvPr id="246" name="Ellipse 245">
            <a:extLst>
              <a:ext uri="{FF2B5EF4-FFF2-40B4-BE49-F238E27FC236}">
                <a16:creationId xmlns:a16="http://schemas.microsoft.com/office/drawing/2014/main" id="{F669B58A-6953-4917-943B-E134C1E19182}"/>
              </a:ext>
            </a:extLst>
          </p:cNvPr>
          <p:cNvSpPr/>
          <p:nvPr/>
        </p:nvSpPr>
        <p:spPr>
          <a:xfrm>
            <a:off x="9773408" y="2683467"/>
            <a:ext cx="153574" cy="161217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7" name="Ellipse 246">
            <a:extLst>
              <a:ext uri="{FF2B5EF4-FFF2-40B4-BE49-F238E27FC236}">
                <a16:creationId xmlns:a16="http://schemas.microsoft.com/office/drawing/2014/main" id="{2B19D6BA-7C2B-4621-8BB5-09E92A5234AC}"/>
              </a:ext>
            </a:extLst>
          </p:cNvPr>
          <p:cNvSpPr/>
          <p:nvPr/>
        </p:nvSpPr>
        <p:spPr>
          <a:xfrm>
            <a:off x="9775629" y="2449773"/>
            <a:ext cx="153574" cy="161217"/>
          </a:xfrm>
          <a:prstGeom prst="ellipse">
            <a:avLst/>
          </a:prstGeom>
          <a:solidFill>
            <a:srgbClr val="4472C4"/>
          </a:solidFill>
          <a:ln w="12700" cap="flat" cmpd="sng" algn="ctr">
            <a:solidFill>
              <a:srgbClr val="4472C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8" name="Ellipse 247">
            <a:extLst>
              <a:ext uri="{FF2B5EF4-FFF2-40B4-BE49-F238E27FC236}">
                <a16:creationId xmlns:a16="http://schemas.microsoft.com/office/drawing/2014/main" id="{216B3973-A4DE-4CA6-ACFA-069B971FAC66}"/>
              </a:ext>
            </a:extLst>
          </p:cNvPr>
          <p:cNvSpPr/>
          <p:nvPr/>
        </p:nvSpPr>
        <p:spPr>
          <a:xfrm>
            <a:off x="10843695" y="2704625"/>
            <a:ext cx="153574" cy="161217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9" name="Ellipse 248">
            <a:extLst>
              <a:ext uri="{FF2B5EF4-FFF2-40B4-BE49-F238E27FC236}">
                <a16:creationId xmlns:a16="http://schemas.microsoft.com/office/drawing/2014/main" id="{3AA2700B-C2BB-4F67-84C2-D5369FAF7A83}"/>
              </a:ext>
            </a:extLst>
          </p:cNvPr>
          <p:cNvSpPr/>
          <p:nvPr/>
        </p:nvSpPr>
        <p:spPr>
          <a:xfrm>
            <a:off x="10843695" y="2481072"/>
            <a:ext cx="153574" cy="161217"/>
          </a:xfrm>
          <a:prstGeom prst="ellipse">
            <a:avLst/>
          </a:prstGeom>
          <a:solidFill>
            <a:srgbClr val="4472C4"/>
          </a:solidFill>
          <a:ln w="12700" cap="flat" cmpd="sng" algn="ctr">
            <a:solidFill>
              <a:srgbClr val="4472C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50" name="ZoneTexte 249">
                <a:extLst>
                  <a:ext uri="{FF2B5EF4-FFF2-40B4-BE49-F238E27FC236}">
                    <a16:creationId xmlns:a16="http://schemas.microsoft.com/office/drawing/2014/main" id="{1D4B392E-C256-43DB-9CE4-9A0F37464023}"/>
                  </a:ext>
                </a:extLst>
              </p:cNvPr>
              <p:cNvSpPr txBox="1"/>
              <p:nvPr/>
            </p:nvSpPr>
            <p:spPr>
              <a:xfrm>
                <a:off x="9590137" y="3780879"/>
                <a:ext cx="596434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fr-FR" i="1" dirty="0">
                    <a:solidFill>
                      <a:prstClr val="black"/>
                    </a:solidFill>
                    <a:latin typeface="Calibri" panose="020F0502020204030204"/>
                  </a:rPr>
                  <a:t>v</a:t>
                </a:r>
                <a14:m>
                  <m:oMath xmlns:m="http://schemas.openxmlformats.org/officeDocument/2006/math">
                    <m:r>
                      <a:rPr lang="fr-FR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fr-FR" i="1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</mc:Choice>
        <mc:Fallback>
          <p:sp>
            <p:nvSpPr>
              <p:cNvPr id="250" name="ZoneTexte 249">
                <a:extLst>
                  <a:ext uri="{FF2B5EF4-FFF2-40B4-BE49-F238E27FC236}">
                    <a16:creationId xmlns:a16="http://schemas.microsoft.com/office/drawing/2014/main" id="{1D4B392E-C256-43DB-9CE4-9A0F374640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90137" y="3780879"/>
                <a:ext cx="596434" cy="369332"/>
              </a:xfrm>
              <a:prstGeom prst="rect">
                <a:avLst/>
              </a:prstGeom>
              <a:blipFill>
                <a:blip r:embed="rId9"/>
                <a:stretch>
                  <a:fillRect l="-8163" t="-8197" b="-2459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1" name="ZoneTexte 250">
                <a:extLst>
                  <a:ext uri="{FF2B5EF4-FFF2-40B4-BE49-F238E27FC236}">
                    <a16:creationId xmlns:a16="http://schemas.microsoft.com/office/drawing/2014/main" id="{13EDA61B-6C1F-4895-A012-00E2E7A63D4C}"/>
                  </a:ext>
                </a:extLst>
              </p:cNvPr>
              <p:cNvSpPr txBox="1"/>
              <p:nvPr/>
            </p:nvSpPr>
            <p:spPr>
              <a:xfrm>
                <a:off x="8568324" y="3757107"/>
                <a:ext cx="596434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fr-FR" i="1" dirty="0">
                    <a:solidFill>
                      <a:prstClr val="black"/>
                    </a:solidFill>
                    <a:latin typeface="Calibri" panose="020F0502020204030204"/>
                  </a:rPr>
                  <a:t>v</a:t>
                </a:r>
                <a14:m>
                  <m:oMath xmlns:m="http://schemas.openxmlformats.org/officeDocument/2006/math">
                    <m:r>
                      <a:rPr lang="fr-FR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fr-FR" i="1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</mc:Choice>
        <mc:Fallback>
          <p:sp>
            <p:nvSpPr>
              <p:cNvPr id="251" name="ZoneTexte 250">
                <a:extLst>
                  <a:ext uri="{FF2B5EF4-FFF2-40B4-BE49-F238E27FC236}">
                    <a16:creationId xmlns:a16="http://schemas.microsoft.com/office/drawing/2014/main" id="{13EDA61B-6C1F-4895-A012-00E2E7A63D4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68324" y="3757107"/>
                <a:ext cx="596434" cy="369332"/>
              </a:xfrm>
              <a:prstGeom prst="rect">
                <a:avLst/>
              </a:prstGeom>
              <a:blipFill>
                <a:blip r:embed="rId10"/>
                <a:stretch>
                  <a:fillRect l="-9278" t="-8197" b="-2459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52" name="Connecteur droit avec flèche 251">
            <a:extLst>
              <a:ext uri="{FF2B5EF4-FFF2-40B4-BE49-F238E27FC236}">
                <a16:creationId xmlns:a16="http://schemas.microsoft.com/office/drawing/2014/main" id="{5CE4DBFE-7042-4207-BA63-38136695657E}"/>
              </a:ext>
            </a:extLst>
          </p:cNvPr>
          <p:cNvCxnSpPr>
            <a:cxnSpLocks/>
          </p:cNvCxnSpPr>
          <p:nvPr/>
        </p:nvCxnSpPr>
        <p:spPr>
          <a:xfrm flipH="1">
            <a:off x="7566029" y="4101686"/>
            <a:ext cx="296416" cy="0"/>
          </a:xfrm>
          <a:prstGeom prst="straightConnector1">
            <a:avLst/>
          </a:prstGeom>
          <a:noFill/>
          <a:ln w="31750" cap="flat" cmpd="sng" algn="ctr">
            <a:solidFill>
              <a:sysClr val="windowText" lastClr="000000"/>
            </a:solidFill>
            <a:prstDash val="solid"/>
            <a:miter lim="800000"/>
            <a:headEnd type="triangle"/>
            <a:tailEnd type="triangle"/>
          </a:ln>
          <a:effectLst/>
        </p:spPr>
      </p:cxnSp>
      <p:sp>
        <p:nvSpPr>
          <p:cNvPr id="253" name="Ellipse 252">
            <a:extLst>
              <a:ext uri="{FF2B5EF4-FFF2-40B4-BE49-F238E27FC236}">
                <a16:creationId xmlns:a16="http://schemas.microsoft.com/office/drawing/2014/main" id="{7F7C75DA-7038-4638-9A86-2795F72A0479}"/>
              </a:ext>
            </a:extLst>
          </p:cNvPr>
          <p:cNvSpPr/>
          <p:nvPr/>
        </p:nvSpPr>
        <p:spPr>
          <a:xfrm>
            <a:off x="7442705" y="4021078"/>
            <a:ext cx="153574" cy="161217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54" name="Ellipse 253">
            <a:extLst>
              <a:ext uri="{FF2B5EF4-FFF2-40B4-BE49-F238E27FC236}">
                <a16:creationId xmlns:a16="http://schemas.microsoft.com/office/drawing/2014/main" id="{AA742F5A-9BF6-4892-902F-2EDAFF9630D5}"/>
              </a:ext>
            </a:extLst>
          </p:cNvPr>
          <p:cNvSpPr/>
          <p:nvPr/>
        </p:nvSpPr>
        <p:spPr>
          <a:xfrm>
            <a:off x="7879114" y="4014208"/>
            <a:ext cx="153574" cy="161217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255" name="Connecteur droit avec flèche 254">
            <a:extLst>
              <a:ext uri="{FF2B5EF4-FFF2-40B4-BE49-F238E27FC236}">
                <a16:creationId xmlns:a16="http://schemas.microsoft.com/office/drawing/2014/main" id="{CE26430E-6325-4D1D-9C7A-2CF593051C8C}"/>
              </a:ext>
            </a:extLst>
          </p:cNvPr>
          <p:cNvCxnSpPr>
            <a:cxnSpLocks/>
          </p:cNvCxnSpPr>
          <p:nvPr/>
        </p:nvCxnSpPr>
        <p:spPr>
          <a:xfrm flipH="1" flipV="1">
            <a:off x="6435173" y="2992000"/>
            <a:ext cx="1025247" cy="1074457"/>
          </a:xfrm>
          <a:prstGeom prst="straightConnector1">
            <a:avLst/>
          </a:prstGeom>
          <a:noFill/>
          <a:ln w="31750" cap="flat" cmpd="sng" algn="ctr">
            <a:solidFill>
              <a:sysClr val="windowText" lastClr="000000"/>
            </a:solidFill>
            <a:prstDash val="solid"/>
            <a:miter lim="800000"/>
            <a:headEnd type="triangle"/>
            <a:tailEnd type="triangle"/>
          </a:ln>
          <a:effectLst/>
        </p:spPr>
      </p:cxnSp>
      <p:cxnSp>
        <p:nvCxnSpPr>
          <p:cNvPr id="256" name="Connecteur droit avec flèche 255">
            <a:extLst>
              <a:ext uri="{FF2B5EF4-FFF2-40B4-BE49-F238E27FC236}">
                <a16:creationId xmlns:a16="http://schemas.microsoft.com/office/drawing/2014/main" id="{31847D18-88F5-4825-8473-DB376F4B619C}"/>
              </a:ext>
            </a:extLst>
          </p:cNvPr>
          <p:cNvCxnSpPr>
            <a:cxnSpLocks/>
          </p:cNvCxnSpPr>
          <p:nvPr/>
        </p:nvCxnSpPr>
        <p:spPr>
          <a:xfrm flipV="1">
            <a:off x="8082607" y="3112722"/>
            <a:ext cx="627618" cy="1037489"/>
          </a:xfrm>
          <a:prstGeom prst="straightConnector1">
            <a:avLst/>
          </a:prstGeom>
          <a:noFill/>
          <a:ln w="31750" cap="flat" cmpd="sng" algn="ctr">
            <a:solidFill>
              <a:sysClr val="windowText" lastClr="000000"/>
            </a:solidFill>
            <a:prstDash val="solid"/>
            <a:miter lim="800000"/>
            <a:headEnd type="triangle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16708858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7F22E7EA-2B4E-46CF-82BE-65A42C9C8DE9}"/>
              </a:ext>
            </a:extLst>
          </p:cNvPr>
          <p:cNvSpPr txBox="1"/>
          <p:nvPr/>
        </p:nvSpPr>
        <p:spPr>
          <a:xfrm>
            <a:off x="393329" y="3608213"/>
            <a:ext cx="312954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Bilan sensible global </a:t>
            </a:r>
          </a:p>
          <a:p>
            <a:endParaRPr lang="fr-FR" b="1" dirty="0"/>
          </a:p>
          <a:p>
            <a:endParaRPr lang="fr-FR" b="1" dirty="0"/>
          </a:p>
          <a:p>
            <a:endParaRPr lang="fr-FR" b="1" dirty="0"/>
          </a:p>
          <a:p>
            <a:r>
              <a:rPr lang="fr-FR" b="1" dirty="0"/>
              <a:t>Termes </a:t>
            </a:r>
            <a:r>
              <a:rPr lang="fr-FR" b="1" dirty="0" err="1"/>
              <a:t>advectifs</a:t>
            </a:r>
            <a:endParaRPr lang="fr-FR" b="1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3D887C3D-3FBE-4774-B8FD-12428D59E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6" y="448056"/>
            <a:ext cx="11670793" cy="640080"/>
          </a:xfrm>
        </p:spPr>
        <p:txBody>
          <a:bodyPr>
            <a:normAutofit/>
          </a:bodyPr>
          <a:lstStyle/>
          <a:p>
            <a:r>
              <a:rPr lang="fr-FR" dirty="0"/>
              <a:t>Echange de chaleur entre zones d’air : modèle retenu</a:t>
            </a:r>
          </a:p>
        </p:txBody>
      </p:sp>
      <p:pic>
        <p:nvPicPr>
          <p:cNvPr id="38" name="Image 37">
            <a:extLst>
              <a:ext uri="{FF2B5EF4-FFF2-40B4-BE49-F238E27FC236}">
                <a16:creationId xmlns:a16="http://schemas.microsoft.com/office/drawing/2014/main" id="{81B2988E-88E0-489B-8541-CB0E9B55B7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8577" y="1265808"/>
            <a:ext cx="7051127" cy="232291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ZoneTexte 4">
                <a:extLst>
                  <a:ext uri="{FF2B5EF4-FFF2-40B4-BE49-F238E27FC236}">
                    <a16:creationId xmlns:a16="http://schemas.microsoft.com/office/drawing/2014/main" id="{F0EDE16E-AD05-495C-8292-14C05292C3EF}"/>
                  </a:ext>
                </a:extLst>
              </p:cNvPr>
              <p:cNvSpPr txBox="1"/>
              <p:nvPr/>
            </p:nvSpPr>
            <p:spPr>
              <a:xfrm>
                <a:off x="876398" y="3977552"/>
                <a:ext cx="8387345" cy="4912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 smtClean="0">
                        <a:latin typeface="Cambria Math" panose="02040503050406030204" pitchFamily="18" charset="0"/>
                      </a:rPr>
                      <m:t>ρ</m:t>
                    </m:r>
                    <m:r>
                      <a:rPr lang="el-GR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fr-FR" b="0" i="1" smtClean="0">
                        <a:latin typeface="Cambria Math" panose="02040503050406030204" pitchFamily="18" charset="0"/>
                      </a:rPr>
                      <m:t>𝑉</m:t>
                    </m:r>
                    <m:sSub>
                      <m:sSub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f>
                      <m:fPr>
                        <m:ctrlPr>
                          <a:rPr lang="fr-FR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i="1" smtClean="0">
                            <a:latin typeface="Cambria Math" panose="02040503050406030204" pitchFamily="18" charset="0"/>
                          </a:rPr>
                          <m:t>𝑑</m:t>
                        </m:r>
                        <m:sSub>
                          <m:sSubPr>
                            <m:ctrlPr>
                              <a:rPr lang="fr-FR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r>
                          <a:rPr lang="fr-FR" i="1" smtClean="0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den>
                    </m:f>
                    <m:r>
                      <a:rPr lang="fr-FR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fr-FR" dirty="0"/>
                  <a:t>+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supHide m:val="on"/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fr-FR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fr-FR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i="1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fr-FR" i="1">
                                <a:latin typeface="Cambria Math" panose="02040503050406030204" pitchFamily="18" charset="0"/>
                              </a:rPr>
                              <m:t>𝑎𝑑𝑣</m:t>
                            </m:r>
                            <m:r>
                              <a:rPr lang="fr-FR" i="1">
                                <a:latin typeface="Cambria Math" panose="02040503050406030204" pitchFamily="18" charset="0"/>
                              </a:rPr>
                              <m:t>_</m:t>
                            </m:r>
                            <m:r>
                              <a:rPr lang="fr-FR" i="1">
                                <a:latin typeface="Cambria Math" panose="02040503050406030204" pitchFamily="18" charset="0"/>
                              </a:rPr>
                              <m:t>𝑢</m:t>
                            </m:r>
                            <m:sSub>
                              <m:sSubPr>
                                <m:ctrlPr>
                                  <a:rPr lang="fr-FR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i="1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fr-FR" i="1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sub>
                            </m:sSub>
                          </m:sub>
                        </m:sSub>
                      </m:e>
                    </m:nary>
                    <m:r>
                      <a:rPr lang="fr-FR" b="0" i="1" smtClean="0">
                        <a:latin typeface="Cambria Math" panose="02040503050406030204" pitchFamily="18" charset="0"/>
                      </a:rPr>
                      <m:t>+</m:t>
                    </m:r>
                    <m:nary>
                      <m:naryPr>
                        <m:chr m:val="∑"/>
                        <m:supHide m:val="on"/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fr-FR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fr-FR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i="1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fr-FR" i="1">
                                <a:latin typeface="Cambria Math" panose="02040503050406030204" pitchFamily="18" charset="0"/>
                              </a:rPr>
                              <m:t>𝑎𝑑𝑣</m:t>
                            </m:r>
                            <m:r>
                              <a:rPr lang="fr-FR" i="1">
                                <a:latin typeface="Cambria Math" panose="02040503050406030204" pitchFamily="18" charset="0"/>
                              </a:rPr>
                              <m:t>_</m:t>
                            </m:r>
                            <m:sSub>
                              <m:sSubPr>
                                <m:ctrlPr>
                                  <a:rPr lang="fr-FR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𝑑𝑤𝑛</m:t>
                                </m:r>
                              </m:e>
                              <m:sub>
                                <m:r>
                                  <a:rPr lang="fr-FR" i="1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sub>
                            </m:sSub>
                          </m:sub>
                        </m:sSub>
                      </m:e>
                    </m:nary>
                    <m:r>
                      <a:rPr lang="fr-FR" b="0" i="1" smtClean="0">
                        <a:latin typeface="Cambria Math" panose="02040503050406030204" pitchFamily="18" charset="0"/>
                      </a:rPr>
                      <m:t>+</m:t>
                    </m:r>
                    <m:nary>
                      <m:naryPr>
                        <m:chr m:val="∑"/>
                        <m:supHide m:val="on"/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fr-FR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fr-FR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i="1"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fr-FR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  <m:r>
                          <a:rPr lang="fr-F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sSub>
                          <m:sSubPr>
                            <m:ctrlPr>
                              <a:rPr lang="fr-F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h</m:t>
                            </m:r>
                          </m:e>
                          <m:sub>
                            <m:sSub>
                              <m:sSubPr>
                                <m:ctrlPr>
                                  <a:rPr lang="fr-FR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𝑐</m:t>
                                </m:r>
                              </m:e>
                              <m:sub>
                                <m:r>
                                  <a:rPr lang="fr-FR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𝑛</m:t>
                                </m:r>
                              </m:sub>
                            </m:sSub>
                          </m:sub>
                        </m:sSub>
                        <m:r>
                          <a:rPr lang="fr-F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fr-F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sSub>
                              <m:sSubPr>
                                <m:ctrlPr>
                                  <a:rPr lang="fr-FR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𝑠</m:t>
                                </m:r>
                              </m:e>
                              <m:sub>
                                <m:r>
                                  <a:rPr lang="fr-FR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𝑛</m:t>
                                </m:r>
                              </m:sub>
                            </m:sSub>
                          </m:sub>
                        </m:sSub>
                        <m:r>
                          <a:rPr lang="fr-FR" i="1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fr-FR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i="1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  <m:r>
                          <a:rPr lang="fr-FR" i="1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nary>
                  </m:oMath>
                </a14:m>
                <a:endParaRPr lang="fr-FR" dirty="0"/>
              </a:p>
            </p:txBody>
          </p:sp>
        </mc:Choice>
        <mc:Fallback xmlns="">
          <p:sp>
            <p:nvSpPr>
              <p:cNvPr id="5" name="ZoneTexte 4">
                <a:extLst>
                  <a:ext uri="{FF2B5EF4-FFF2-40B4-BE49-F238E27FC236}">
                    <a16:creationId xmlns:a16="http://schemas.microsoft.com/office/drawing/2014/main" id="{F0EDE16E-AD05-495C-8292-14C05292C3E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6398" y="3977552"/>
                <a:ext cx="8387345" cy="491288"/>
              </a:xfrm>
              <a:prstGeom prst="rect">
                <a:avLst/>
              </a:prstGeom>
              <a:blipFill>
                <a:blip r:embed="rId3"/>
                <a:stretch>
                  <a:fillRect t="-76543" b="-12716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208C7A2A-E9F5-4AE6-BE93-29F8BC62FA44}"/>
                  </a:ext>
                </a:extLst>
              </p:cNvPr>
              <p:cNvSpPr/>
              <p:nvPr/>
            </p:nvSpPr>
            <p:spPr>
              <a:xfrm>
                <a:off x="2600697" y="5217027"/>
                <a:ext cx="3546449" cy="3945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𝑎𝑑𝑣</m:t>
                          </m:r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_</m:t>
                          </m:r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𝑢</m:t>
                          </m:r>
                          <m:sSub>
                            <m:sSub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sub>
                      </m:sSub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  <m:r>
                            <a:rPr lang="fr-F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sSub>
                            <m:sSub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̇"/>
                                  <m:ctrlPr>
                                    <a:rPr lang="fr-FR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</m:acc>
                            </m:e>
                            <m:sub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_</m:t>
                              </m:r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𝑢𝑝</m:t>
                              </m:r>
                            </m:sub>
                          </m:sSub>
                          <m:r>
                            <a:rPr lang="fr-F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−1</m:t>
                          </m:r>
                        </m:sub>
                      </m:sSub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208C7A2A-E9F5-4AE6-BE93-29F8BC62FA4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00697" y="5217027"/>
                <a:ext cx="3546449" cy="394532"/>
              </a:xfrm>
              <a:prstGeom prst="rect">
                <a:avLst/>
              </a:prstGeom>
              <a:blipFill>
                <a:blip r:embed="rId4"/>
                <a:stretch>
                  <a:fillRect l="-344" b="-307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3F009BD5-4C2F-45B5-A6F1-6DE63E1D0E63}"/>
                  </a:ext>
                </a:extLst>
              </p:cNvPr>
              <p:cNvSpPr txBox="1"/>
              <p:nvPr/>
            </p:nvSpPr>
            <p:spPr>
              <a:xfrm>
                <a:off x="876397" y="5184816"/>
                <a:ext cx="2163410" cy="3907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/>
                  <a:t>Si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̇"/>
                            <m:ctrlPr>
                              <a:rPr lang="fr-FR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FR" i="1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</m:acc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_</m:t>
                        </m:r>
                        <m:r>
                          <a:rPr lang="fr-FR" i="1">
                            <a:latin typeface="Cambria Math" panose="02040503050406030204" pitchFamily="18" charset="0"/>
                          </a:rPr>
                          <m:t>𝑢𝑝</m:t>
                        </m:r>
                      </m:sub>
                    </m:sSub>
                  </m:oMath>
                </a14:m>
                <a:r>
                  <a:rPr lang="fr-FR" dirty="0"/>
                  <a:t> &gt;0   </a:t>
                </a:r>
              </a:p>
            </p:txBody>
          </p:sp>
        </mc:Choice>
        <mc:Fallback xmlns=""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3F009BD5-4C2F-45B5-A6F1-6DE63E1D0E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6397" y="5184816"/>
                <a:ext cx="2163410" cy="390748"/>
              </a:xfrm>
              <a:prstGeom prst="rect">
                <a:avLst/>
              </a:prstGeom>
              <a:blipFill>
                <a:blip r:embed="rId5"/>
                <a:stretch>
                  <a:fillRect l="-2535" t="-9375" b="-1875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ZoneTexte 7">
                <a:extLst>
                  <a:ext uri="{FF2B5EF4-FFF2-40B4-BE49-F238E27FC236}">
                    <a16:creationId xmlns:a16="http://schemas.microsoft.com/office/drawing/2014/main" id="{3B1D1556-AD46-41A9-9D5B-F5952CF46A48}"/>
                  </a:ext>
                </a:extLst>
              </p:cNvPr>
              <p:cNvSpPr txBox="1"/>
              <p:nvPr/>
            </p:nvSpPr>
            <p:spPr>
              <a:xfrm>
                <a:off x="6348417" y="5184816"/>
                <a:ext cx="2027487" cy="3907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/>
                  <a:t>Si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̇"/>
                            <m:ctrlPr>
                              <a:rPr lang="fr-FR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FR" i="1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</m:acc>
                      </m:e>
                      <m:sub>
                        <m:r>
                          <a:rPr lang="fr-FR" i="1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fr-FR" i="1">
                            <a:latin typeface="Cambria Math" panose="02040503050406030204" pitchFamily="18" charset="0"/>
                          </a:rPr>
                          <m:t>_</m:t>
                        </m:r>
                        <m:r>
                          <a:rPr lang="fr-FR" i="1">
                            <a:latin typeface="Cambria Math" panose="02040503050406030204" pitchFamily="18" charset="0"/>
                          </a:rPr>
                          <m:t>𝑢𝑝</m:t>
                        </m:r>
                      </m:sub>
                    </m:sSub>
                  </m:oMath>
                </a14:m>
                <a:r>
                  <a:rPr lang="fr-FR" dirty="0"/>
                  <a:t> &lt;0   </a:t>
                </a:r>
              </a:p>
            </p:txBody>
          </p:sp>
        </mc:Choice>
        <mc:Fallback xmlns="">
          <p:sp>
            <p:nvSpPr>
              <p:cNvPr id="8" name="ZoneTexte 7">
                <a:extLst>
                  <a:ext uri="{FF2B5EF4-FFF2-40B4-BE49-F238E27FC236}">
                    <a16:creationId xmlns:a16="http://schemas.microsoft.com/office/drawing/2014/main" id="{3B1D1556-AD46-41A9-9D5B-F5952CF46A4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48417" y="5184816"/>
                <a:ext cx="2027487" cy="390748"/>
              </a:xfrm>
              <a:prstGeom prst="rect">
                <a:avLst/>
              </a:prstGeom>
              <a:blipFill>
                <a:blip r:embed="rId6"/>
                <a:stretch>
                  <a:fillRect l="-2402" t="-9375" b="-1875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64827EBD-1A26-466D-B6D5-AC7FE3EEB76E}"/>
                  </a:ext>
                </a:extLst>
              </p:cNvPr>
              <p:cNvSpPr/>
              <p:nvPr/>
            </p:nvSpPr>
            <p:spPr>
              <a:xfrm>
                <a:off x="8226999" y="5173704"/>
                <a:ext cx="3425506" cy="3945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fr-FR" i="1">
                            <a:latin typeface="Cambria Math" panose="02040503050406030204" pitchFamily="18" charset="0"/>
                          </a:rPr>
                          <m:t>𝑎𝑑𝑣</m:t>
                        </m:r>
                        <m:r>
                          <a:rPr lang="fr-FR" i="1">
                            <a:latin typeface="Cambria Math" panose="02040503050406030204" pitchFamily="18" charset="0"/>
                          </a:rPr>
                          <m:t>_</m:t>
                        </m:r>
                        <m:r>
                          <a:rPr lang="fr-FR" i="1">
                            <a:latin typeface="Cambria Math" panose="02040503050406030204" pitchFamily="18" charset="0"/>
                          </a:rPr>
                          <m:t>𝑢</m:t>
                        </m:r>
                        <m:sSub>
                          <m:sSubPr>
                            <m:ctrlPr>
                              <a:rPr lang="fr-FR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fr-FR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sub>
                    </m:sSub>
                    <m:r>
                      <a:rPr lang="fr-FR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− </m:t>
                        </m:r>
                        <m:r>
                          <a:rPr lang="fr-FR" i="1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fr-FR" i="1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fr-FR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sSub>
                          <m:sSubPr>
                            <m:ctrlPr>
                              <a:rPr lang="fr-FR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̇"/>
                                <m:ctrlPr>
                                  <a:rPr lang="fr-FR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fr-FR" i="1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</m:acc>
                          </m:e>
                          <m:sub>
                            <m:r>
                              <a:rPr lang="fr-FR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fr-FR" i="1">
                                <a:latin typeface="Cambria Math" panose="02040503050406030204" pitchFamily="18" charset="0"/>
                              </a:rPr>
                              <m:t>_</m:t>
                            </m:r>
                            <m:r>
                              <a:rPr lang="fr-FR" i="1">
                                <a:latin typeface="Cambria Math" panose="02040503050406030204" pitchFamily="18" charset="0"/>
                              </a:rPr>
                              <m:t>𝑢𝑝</m:t>
                            </m:r>
                          </m:sub>
                        </m:sSub>
                        <m:r>
                          <a:rPr lang="fr-F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r>
                          <a:rPr lang="fr-FR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fr-FR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endParaRPr lang="fr-FR" dirty="0"/>
              </a:p>
            </p:txBody>
          </p:sp>
        </mc:Choice>
        <mc:Fallback xmlns="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64827EBD-1A26-466D-B6D5-AC7FE3EEB76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26999" y="5173704"/>
                <a:ext cx="3425506" cy="394532"/>
              </a:xfrm>
              <a:prstGeom prst="rect">
                <a:avLst/>
              </a:prstGeom>
              <a:blipFill>
                <a:blip r:embed="rId7"/>
                <a:stretch>
                  <a:fillRect l="-356" b="-468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4B5D979C-0D9B-471C-8037-A20D1C30D869}"/>
                  </a:ext>
                </a:extLst>
              </p:cNvPr>
              <p:cNvSpPr/>
              <p:nvPr/>
            </p:nvSpPr>
            <p:spPr>
              <a:xfrm>
                <a:off x="9551561" y="3759779"/>
                <a:ext cx="1293863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i="1" smtClean="0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𝑧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4B5D979C-0D9B-471C-8037-A20D1C30D86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51561" y="3759779"/>
                <a:ext cx="1293863" cy="369332"/>
              </a:xfrm>
              <a:prstGeom prst="rect">
                <a:avLst/>
              </a:prstGeom>
              <a:blipFill>
                <a:blip r:embed="rId8"/>
                <a:stretch>
                  <a:fillRect b="-1000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34108202-79E6-4759-A659-C4D3D7326728}"/>
                  </a:ext>
                </a:extLst>
              </p:cNvPr>
              <p:cNvSpPr/>
              <p:nvPr/>
            </p:nvSpPr>
            <p:spPr>
              <a:xfrm>
                <a:off x="2600696" y="5945640"/>
                <a:ext cx="4050475" cy="3945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𝑎𝑑𝑣</m:t>
                          </m:r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_</m:t>
                          </m:r>
                          <m:sSub>
                            <m:sSubPr>
                              <m:ctrlPr>
                                <a:rPr lang="fr-FR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𝑑𝑤𝑛</m:t>
                              </m:r>
                            </m:e>
                            <m:sub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sub>
                      </m:sSub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  <m:r>
                            <a:rPr lang="fr-F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sSub>
                            <m:sSub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̇"/>
                                  <m:ctrlPr>
                                    <a:rPr lang="fr-FR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</m:acc>
                            </m:e>
                            <m:sub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_</m:t>
                              </m:r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𝑑𝑤𝑛</m:t>
                              </m:r>
                            </m:sub>
                          </m:sSub>
                          <m:r>
                            <a:rPr lang="fr-F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34108202-79E6-4759-A659-C4D3D732672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00696" y="5945640"/>
                <a:ext cx="4050475" cy="394532"/>
              </a:xfrm>
              <a:prstGeom prst="rect">
                <a:avLst/>
              </a:prstGeom>
              <a:blipFill>
                <a:blip r:embed="rId9"/>
                <a:stretch>
                  <a:fillRect l="-301" b="-461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ZoneTexte 18">
                <a:extLst>
                  <a:ext uri="{FF2B5EF4-FFF2-40B4-BE49-F238E27FC236}">
                    <a16:creationId xmlns:a16="http://schemas.microsoft.com/office/drawing/2014/main" id="{95307513-5DF3-4A65-BE2C-6F67CDDA606E}"/>
                  </a:ext>
                </a:extLst>
              </p:cNvPr>
              <p:cNvSpPr txBox="1"/>
              <p:nvPr/>
            </p:nvSpPr>
            <p:spPr>
              <a:xfrm>
                <a:off x="876396" y="5913429"/>
                <a:ext cx="2163410" cy="3907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/>
                  <a:t>Si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̇"/>
                            <m:ctrlPr>
                              <a:rPr lang="fr-FR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FR" i="1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</m:acc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_</m:t>
                        </m:r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𝑑𝑤𝑛</m:t>
                        </m:r>
                      </m:sub>
                    </m:sSub>
                  </m:oMath>
                </a14:m>
                <a:r>
                  <a:rPr lang="fr-FR" dirty="0"/>
                  <a:t> &gt;0   </a:t>
                </a:r>
              </a:p>
            </p:txBody>
          </p:sp>
        </mc:Choice>
        <mc:Fallback xmlns="">
          <p:sp>
            <p:nvSpPr>
              <p:cNvPr id="19" name="ZoneTexte 18">
                <a:extLst>
                  <a:ext uri="{FF2B5EF4-FFF2-40B4-BE49-F238E27FC236}">
                    <a16:creationId xmlns:a16="http://schemas.microsoft.com/office/drawing/2014/main" id="{95307513-5DF3-4A65-BE2C-6F67CDDA606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6396" y="5913429"/>
                <a:ext cx="2163410" cy="390748"/>
              </a:xfrm>
              <a:prstGeom prst="rect">
                <a:avLst/>
              </a:prstGeom>
              <a:blipFill>
                <a:blip r:embed="rId10"/>
                <a:stretch>
                  <a:fillRect l="-2535" t="-7813" b="-1875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ZoneTexte 19">
                <a:extLst>
                  <a:ext uri="{FF2B5EF4-FFF2-40B4-BE49-F238E27FC236}">
                    <a16:creationId xmlns:a16="http://schemas.microsoft.com/office/drawing/2014/main" id="{748F56A9-5B32-496A-BFAA-7EAA948939E0}"/>
                  </a:ext>
                </a:extLst>
              </p:cNvPr>
              <p:cNvSpPr txBox="1"/>
              <p:nvPr/>
            </p:nvSpPr>
            <p:spPr>
              <a:xfrm>
                <a:off x="6348416" y="5913429"/>
                <a:ext cx="2027487" cy="3907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/>
                  <a:t>Si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̇"/>
                            <m:ctrlPr>
                              <a:rPr lang="fr-FR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FR" i="1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</m:acc>
                      </m:e>
                      <m:sub>
                        <m:r>
                          <a:rPr lang="fr-FR" i="1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fr-FR" i="1">
                            <a:latin typeface="Cambria Math" panose="02040503050406030204" pitchFamily="18" charset="0"/>
                          </a:rPr>
                          <m:t>_</m:t>
                        </m:r>
                        <m:r>
                          <a:rPr lang="fr-FR" i="1">
                            <a:latin typeface="Cambria Math" panose="02040503050406030204" pitchFamily="18" charset="0"/>
                          </a:rPr>
                          <m:t>𝑢𝑝</m:t>
                        </m:r>
                      </m:sub>
                    </m:sSub>
                  </m:oMath>
                </a14:m>
                <a:r>
                  <a:rPr lang="fr-FR" dirty="0"/>
                  <a:t> &lt;0   </a:t>
                </a:r>
              </a:p>
            </p:txBody>
          </p:sp>
        </mc:Choice>
        <mc:Fallback xmlns="">
          <p:sp>
            <p:nvSpPr>
              <p:cNvPr id="20" name="ZoneTexte 19">
                <a:extLst>
                  <a:ext uri="{FF2B5EF4-FFF2-40B4-BE49-F238E27FC236}">
                    <a16:creationId xmlns:a16="http://schemas.microsoft.com/office/drawing/2014/main" id="{748F56A9-5B32-496A-BFAA-7EAA948939E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48416" y="5913429"/>
                <a:ext cx="2027487" cy="390748"/>
              </a:xfrm>
              <a:prstGeom prst="rect">
                <a:avLst/>
              </a:prstGeom>
              <a:blipFill>
                <a:blip r:embed="rId11"/>
                <a:stretch>
                  <a:fillRect l="-2402" t="-7813" b="-1875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EC907F5B-53E0-4066-9975-5BB5F8D01115}"/>
                  </a:ext>
                </a:extLst>
              </p:cNvPr>
              <p:cNvSpPr/>
              <p:nvPr/>
            </p:nvSpPr>
            <p:spPr>
              <a:xfrm>
                <a:off x="8208883" y="5913429"/>
                <a:ext cx="3443621" cy="3945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𝑎𝑑𝑣</m:t>
                          </m:r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_</m:t>
                          </m:r>
                          <m:sSub>
                            <m:sSubPr>
                              <m:ctrlPr>
                                <a:rPr lang="fr-FR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𝑑𝑤𝑛</m:t>
                              </m:r>
                            </m:e>
                            <m:sub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sub>
                      </m:sSub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  <m:r>
                            <a:rPr lang="fr-F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sSub>
                            <m:sSub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̇"/>
                                  <m:ctrlPr>
                                    <a:rPr lang="fr-FR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</m:acc>
                            </m:e>
                            <m:sub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_</m:t>
                              </m:r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𝑑𝑤𝑛</m:t>
                              </m:r>
                            </m:sub>
                          </m:sSub>
                          <m:r>
                            <a:rPr lang="fr-F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b>
                      </m:sSub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EC907F5B-53E0-4066-9975-5BB5F8D0111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08883" y="5913429"/>
                <a:ext cx="3443621" cy="394532"/>
              </a:xfrm>
              <a:prstGeom prst="rect">
                <a:avLst/>
              </a:prstGeom>
              <a:blipFill>
                <a:blip r:embed="rId12"/>
                <a:stretch>
                  <a:fillRect l="-354" b="-461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6" name="Espace réservé du contenu 8">
            <a:extLst>
              <a:ext uri="{FF2B5EF4-FFF2-40B4-BE49-F238E27FC236}">
                <a16:creationId xmlns:a16="http://schemas.microsoft.com/office/drawing/2014/main" id="{14F2C6CE-E567-478F-935E-68193A79FA7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8981988"/>
              </p:ext>
            </p:extLst>
          </p:nvPr>
        </p:nvGraphicFramePr>
        <p:xfrm>
          <a:off x="-1" y="6487160"/>
          <a:ext cx="12192001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28095">
                  <a:extLst>
                    <a:ext uri="{9D8B030D-6E8A-4147-A177-3AD203B41FA5}">
                      <a16:colId xmlns:a16="http://schemas.microsoft.com/office/drawing/2014/main" val="3638622499"/>
                    </a:ext>
                  </a:extLst>
                </a:gridCol>
                <a:gridCol w="1849531">
                  <a:extLst>
                    <a:ext uri="{9D8B030D-6E8A-4147-A177-3AD203B41FA5}">
                      <a16:colId xmlns:a16="http://schemas.microsoft.com/office/drawing/2014/main" val="3056462238"/>
                    </a:ext>
                  </a:extLst>
                </a:gridCol>
                <a:gridCol w="714375">
                  <a:extLst>
                    <a:ext uri="{9D8B030D-6E8A-4147-A177-3AD203B41FA5}">
                      <a16:colId xmlns:a16="http://schemas.microsoft.com/office/drawing/2014/main" val="6064497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>
                          <a:solidFill>
                            <a:schemeClr val="bg1"/>
                          </a:solidFill>
                        </a:rPr>
                        <a:t>2. Phénomènes physiques modélisés et structure du modèle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12473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38DB9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1247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6157427"/>
                  </a:ext>
                </a:extLst>
              </a:tr>
            </a:tbl>
          </a:graphicData>
        </a:graphic>
      </p:graphicFrame>
      <p:sp>
        <p:nvSpPr>
          <p:cNvPr id="21" name="Espace réservé du numéro de diapositive 2">
            <a:extLst>
              <a:ext uri="{FF2B5EF4-FFF2-40B4-BE49-F238E27FC236}">
                <a16:creationId xmlns:a16="http://schemas.microsoft.com/office/drawing/2014/main" id="{73B28311-6A81-4A16-9BCA-19D370B477F8}"/>
              </a:ext>
            </a:extLst>
          </p:cNvPr>
          <p:cNvSpPr txBox="1">
            <a:spLocks/>
          </p:cNvSpPr>
          <p:nvPr/>
        </p:nvSpPr>
        <p:spPr>
          <a:xfrm>
            <a:off x="10398842" y="6475197"/>
            <a:ext cx="95495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 rtl="0">
              <a:defRPr lang="fr-fr"/>
            </a:defPPr>
            <a:lvl1pPr marL="0" algn="r" defTabSz="914400" rtl="0" eaLnBrk="1" latinLnBrk="0" hangingPunct="1">
              <a:defRPr sz="12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870EFC4C-4766-4B55-8A00-29738495EC5F}" type="slidenum">
              <a:rPr lang="fr-FR" smtClean="0">
                <a:solidFill>
                  <a:schemeClr val="bg1"/>
                </a:solidFill>
                <a:latin typeface="Calibri" panose="020F0502020204030204"/>
              </a:rPr>
              <a:pPr>
                <a:defRPr/>
              </a:pPr>
              <a:t>6</a:t>
            </a:fld>
            <a:endParaRPr lang="fr-FR" dirty="0">
              <a:solidFill>
                <a:schemeClr val="bg1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0011681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D887C3D-3FBE-4774-B8FD-12428D59E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6" y="448056"/>
            <a:ext cx="11670793" cy="640080"/>
          </a:xfrm>
        </p:spPr>
        <p:txBody>
          <a:bodyPr>
            <a:normAutofit/>
          </a:bodyPr>
          <a:lstStyle/>
          <a:p>
            <a:r>
              <a:rPr lang="fr-FR" dirty="0"/>
              <a:t>Structure du modèle Microclimat couplé au Bâtiment</a:t>
            </a:r>
          </a:p>
        </p:txBody>
      </p:sp>
      <p:graphicFrame>
        <p:nvGraphicFramePr>
          <p:cNvPr id="16" name="Espace réservé du contenu 8">
            <a:extLst>
              <a:ext uri="{FF2B5EF4-FFF2-40B4-BE49-F238E27FC236}">
                <a16:creationId xmlns:a16="http://schemas.microsoft.com/office/drawing/2014/main" id="{14F2C6CE-E567-478F-935E-68193A79FA7D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-1" y="6487160"/>
          <a:ext cx="12192001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28095">
                  <a:extLst>
                    <a:ext uri="{9D8B030D-6E8A-4147-A177-3AD203B41FA5}">
                      <a16:colId xmlns:a16="http://schemas.microsoft.com/office/drawing/2014/main" val="3638622499"/>
                    </a:ext>
                  </a:extLst>
                </a:gridCol>
                <a:gridCol w="1849531">
                  <a:extLst>
                    <a:ext uri="{9D8B030D-6E8A-4147-A177-3AD203B41FA5}">
                      <a16:colId xmlns:a16="http://schemas.microsoft.com/office/drawing/2014/main" val="3056462238"/>
                    </a:ext>
                  </a:extLst>
                </a:gridCol>
                <a:gridCol w="714375">
                  <a:extLst>
                    <a:ext uri="{9D8B030D-6E8A-4147-A177-3AD203B41FA5}">
                      <a16:colId xmlns:a16="http://schemas.microsoft.com/office/drawing/2014/main" val="6064497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>
                          <a:solidFill>
                            <a:schemeClr val="bg1"/>
                          </a:solidFill>
                        </a:rPr>
                        <a:t>2. Phénomènes physiques modélisés et structure du modèle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12473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38DB9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1247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6157427"/>
                  </a:ext>
                </a:extLst>
              </a:tr>
            </a:tbl>
          </a:graphicData>
        </a:graphic>
      </p:graphicFrame>
      <p:sp>
        <p:nvSpPr>
          <p:cNvPr id="21" name="Espace réservé du numéro de diapositive 2">
            <a:extLst>
              <a:ext uri="{FF2B5EF4-FFF2-40B4-BE49-F238E27FC236}">
                <a16:creationId xmlns:a16="http://schemas.microsoft.com/office/drawing/2014/main" id="{73B28311-6A81-4A16-9BCA-19D370B477F8}"/>
              </a:ext>
            </a:extLst>
          </p:cNvPr>
          <p:cNvSpPr txBox="1">
            <a:spLocks/>
          </p:cNvSpPr>
          <p:nvPr/>
        </p:nvSpPr>
        <p:spPr>
          <a:xfrm>
            <a:off x="10398842" y="6475197"/>
            <a:ext cx="95495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 rtl="0">
              <a:defRPr lang="fr-fr"/>
            </a:defPPr>
            <a:lvl1pPr marL="0" algn="r" defTabSz="914400" rtl="0" eaLnBrk="1" latinLnBrk="0" hangingPunct="1">
              <a:defRPr sz="12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870EFC4C-4766-4B55-8A00-29738495EC5F}" type="slidenum">
              <a:rPr lang="fr-FR" smtClean="0">
                <a:solidFill>
                  <a:schemeClr val="bg1"/>
                </a:solidFill>
                <a:latin typeface="Calibri" panose="020F0502020204030204"/>
              </a:rPr>
              <a:pPr>
                <a:defRPr/>
              </a:pPr>
              <a:t>7</a:t>
            </a:fld>
            <a:endParaRPr lang="fr-FR" dirty="0">
              <a:solidFill>
                <a:schemeClr val="bg1"/>
              </a:solidFill>
              <a:latin typeface="Calibri" panose="020F0502020204030204"/>
            </a:endParaRPr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2AEF171E-3282-4D49-B31E-DC75804BC0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5745" y="3463447"/>
            <a:ext cx="319747" cy="364782"/>
          </a:xfrm>
          <a:prstGeom prst="rect">
            <a:avLst/>
          </a:prstGeom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9250EDD3-8D43-4A79-8D1C-2CCA2F56FC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49198" y="2593444"/>
            <a:ext cx="384431" cy="470314"/>
          </a:xfrm>
          <a:prstGeom prst="rect">
            <a:avLst/>
          </a:prstGeom>
        </p:spPr>
      </p:pic>
      <p:pic>
        <p:nvPicPr>
          <p:cNvPr id="25" name="Image 24">
            <a:extLst>
              <a:ext uri="{FF2B5EF4-FFF2-40B4-BE49-F238E27FC236}">
                <a16:creationId xmlns:a16="http://schemas.microsoft.com/office/drawing/2014/main" id="{50DB38A7-6D9C-43AF-9F92-2CAAFC86525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21452"/>
          <a:stretch/>
        </p:blipFill>
        <p:spPr>
          <a:xfrm>
            <a:off x="5966734" y="1868256"/>
            <a:ext cx="418026" cy="401709"/>
          </a:xfrm>
          <a:prstGeom prst="rect">
            <a:avLst/>
          </a:prstGeom>
        </p:spPr>
      </p:pic>
      <p:sp>
        <p:nvSpPr>
          <p:cNvPr id="26" name="Rectangle : coins arrondis 25">
            <a:extLst>
              <a:ext uri="{FF2B5EF4-FFF2-40B4-BE49-F238E27FC236}">
                <a16:creationId xmlns:a16="http://schemas.microsoft.com/office/drawing/2014/main" id="{8AA37407-A19B-45DA-B744-FE27B0F92341}"/>
              </a:ext>
            </a:extLst>
          </p:cNvPr>
          <p:cNvSpPr/>
          <p:nvPr/>
        </p:nvSpPr>
        <p:spPr>
          <a:xfrm>
            <a:off x="2340697" y="2710348"/>
            <a:ext cx="4152116" cy="1079034"/>
          </a:xfrm>
          <a:prstGeom prst="roundRect">
            <a:avLst/>
          </a:prstGeom>
          <a:noFill/>
          <a:ln>
            <a:solidFill>
              <a:schemeClr val="accent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240A9B60-5821-466B-86B7-A2FA51130243}"/>
              </a:ext>
            </a:extLst>
          </p:cNvPr>
          <p:cNvSpPr txBox="1"/>
          <p:nvPr/>
        </p:nvSpPr>
        <p:spPr>
          <a:xfrm>
            <a:off x="3629029" y="2568173"/>
            <a:ext cx="1572964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Rayonnement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0926D8D9-47EE-4C24-B8ED-0491320AE4D6}"/>
              </a:ext>
            </a:extLst>
          </p:cNvPr>
          <p:cNvSpPr/>
          <p:nvPr/>
        </p:nvSpPr>
        <p:spPr>
          <a:xfrm>
            <a:off x="647700" y="1383340"/>
            <a:ext cx="8005303" cy="5026604"/>
          </a:xfrm>
          <a:prstGeom prst="rect">
            <a:avLst/>
          </a:prstGeom>
          <a:noFill/>
          <a:ln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7535D464-CBF1-4B97-B33E-2DEB4C7B3798}"/>
              </a:ext>
            </a:extLst>
          </p:cNvPr>
          <p:cNvSpPr/>
          <p:nvPr/>
        </p:nvSpPr>
        <p:spPr>
          <a:xfrm>
            <a:off x="8789446" y="1383339"/>
            <a:ext cx="2180761" cy="5026605"/>
          </a:xfrm>
          <a:prstGeom prst="rect">
            <a:avLst/>
          </a:prstGeom>
          <a:noFill/>
          <a:ln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0" name="Image 29">
            <a:extLst>
              <a:ext uri="{FF2B5EF4-FFF2-40B4-BE49-F238E27FC236}">
                <a16:creationId xmlns:a16="http://schemas.microsoft.com/office/drawing/2014/main" id="{982D33FF-603D-48F5-9CF9-2BE2E76698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17960" y="3117579"/>
            <a:ext cx="1215445" cy="334380"/>
          </a:xfrm>
          <a:prstGeom prst="rect">
            <a:avLst/>
          </a:prstGeom>
        </p:spPr>
      </p:pic>
      <p:pic>
        <p:nvPicPr>
          <p:cNvPr id="31" name="Image 30">
            <a:extLst>
              <a:ext uri="{FF2B5EF4-FFF2-40B4-BE49-F238E27FC236}">
                <a16:creationId xmlns:a16="http://schemas.microsoft.com/office/drawing/2014/main" id="{4BF8ADE3-A10A-481B-8E04-1252C987753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97050" y="3200840"/>
            <a:ext cx="1127459" cy="352989"/>
          </a:xfrm>
          <a:prstGeom prst="rect">
            <a:avLst/>
          </a:prstGeom>
        </p:spPr>
      </p:pic>
      <p:pic>
        <p:nvPicPr>
          <p:cNvPr id="32" name="Image 31">
            <a:extLst>
              <a:ext uri="{FF2B5EF4-FFF2-40B4-BE49-F238E27FC236}">
                <a16:creationId xmlns:a16="http://schemas.microsoft.com/office/drawing/2014/main" id="{DCCE853E-33B2-4C73-ABCB-5CEC9DCE57B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74941" y="1655939"/>
            <a:ext cx="2045596" cy="732883"/>
          </a:xfrm>
          <a:prstGeom prst="rect">
            <a:avLst/>
          </a:prstGeom>
        </p:spPr>
      </p:pic>
      <p:sp>
        <p:nvSpPr>
          <p:cNvPr id="33" name="Rectangle 32">
            <a:extLst>
              <a:ext uri="{FF2B5EF4-FFF2-40B4-BE49-F238E27FC236}">
                <a16:creationId xmlns:a16="http://schemas.microsoft.com/office/drawing/2014/main" id="{F4DE4B8E-6276-4C92-B5BB-D61A44CADC5E}"/>
              </a:ext>
            </a:extLst>
          </p:cNvPr>
          <p:cNvSpPr/>
          <p:nvPr/>
        </p:nvSpPr>
        <p:spPr>
          <a:xfrm>
            <a:off x="746710" y="1613320"/>
            <a:ext cx="10106024" cy="2303423"/>
          </a:xfrm>
          <a:prstGeom prst="rect">
            <a:avLst/>
          </a:prstGeom>
          <a:solidFill>
            <a:schemeClr val="accent1">
              <a:alpha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A4C576C5-8001-4CD1-9FC2-023110B28E52}"/>
              </a:ext>
            </a:extLst>
          </p:cNvPr>
          <p:cNvSpPr/>
          <p:nvPr/>
        </p:nvSpPr>
        <p:spPr>
          <a:xfrm>
            <a:off x="2637164" y="4339825"/>
            <a:ext cx="1655742" cy="64008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Maillage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Simulation CFD 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2D917462-00CA-466A-8F37-AE544756027C}"/>
              </a:ext>
            </a:extLst>
          </p:cNvPr>
          <p:cNvSpPr/>
          <p:nvPr/>
        </p:nvSpPr>
        <p:spPr>
          <a:xfrm>
            <a:off x="4369510" y="4344869"/>
            <a:ext cx="2142349" cy="64008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Génération du zonage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FR" sz="1400" dirty="0">
                <a:solidFill>
                  <a:prstClr val="black"/>
                </a:solidFill>
                <a:latin typeface="Calibri" panose="020F0502020204030204"/>
              </a:rPr>
              <a:t>Prévision des débits massiques , </a:t>
            </a:r>
            <a:r>
              <a:rPr lang="fr-FR" sz="1400" dirty="0" err="1">
                <a:solidFill>
                  <a:prstClr val="black"/>
                </a:solidFill>
                <a:latin typeface="Calibri" panose="020F0502020204030204"/>
              </a:rPr>
              <a:t>hc</a:t>
            </a:r>
            <a:r>
              <a:rPr lang="fr-FR" sz="1400" dirty="0">
                <a:solidFill>
                  <a:prstClr val="black"/>
                </a:solidFill>
                <a:latin typeface="Calibri" panose="020F0502020204030204"/>
              </a:rPr>
              <a:t>, </a:t>
            </a:r>
            <a:r>
              <a:rPr lang="fr-FR" sz="1400" dirty="0" err="1">
                <a:solidFill>
                  <a:prstClr val="black"/>
                </a:solidFill>
                <a:latin typeface="Calibri" panose="020F0502020204030204"/>
              </a:rPr>
              <a:t>cp</a:t>
            </a:r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36" name="Connecteur droit avec flèche 35">
            <a:extLst>
              <a:ext uri="{FF2B5EF4-FFF2-40B4-BE49-F238E27FC236}">
                <a16:creationId xmlns:a16="http://schemas.microsoft.com/office/drawing/2014/main" id="{5A8D1E6F-C53A-4C03-BCAE-8FCCDD8BD236}"/>
              </a:ext>
            </a:extLst>
          </p:cNvPr>
          <p:cNvCxnSpPr>
            <a:cxnSpLocks/>
            <a:stCxn id="34" idx="3"/>
            <a:endCxn id="35" idx="1"/>
          </p:cNvCxnSpPr>
          <p:nvPr/>
        </p:nvCxnSpPr>
        <p:spPr>
          <a:xfrm>
            <a:off x="4292906" y="4659866"/>
            <a:ext cx="76604" cy="50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>
            <a:extLst>
              <a:ext uri="{FF2B5EF4-FFF2-40B4-BE49-F238E27FC236}">
                <a16:creationId xmlns:a16="http://schemas.microsoft.com/office/drawing/2014/main" id="{A7F173A4-1485-4724-8B15-4ABCC9277D66}"/>
              </a:ext>
            </a:extLst>
          </p:cNvPr>
          <p:cNvSpPr/>
          <p:nvPr/>
        </p:nvSpPr>
        <p:spPr>
          <a:xfrm>
            <a:off x="829993" y="3443088"/>
            <a:ext cx="1264596" cy="101978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Géométrie 3D</a:t>
            </a:r>
          </a:p>
        </p:txBody>
      </p:sp>
      <p:cxnSp>
        <p:nvCxnSpPr>
          <p:cNvPr id="40" name="Connecteur : en angle 39">
            <a:extLst>
              <a:ext uri="{FF2B5EF4-FFF2-40B4-BE49-F238E27FC236}">
                <a16:creationId xmlns:a16="http://schemas.microsoft.com/office/drawing/2014/main" id="{9B642FF0-6601-4DAF-81CC-F6770EFB0C99}"/>
              </a:ext>
            </a:extLst>
          </p:cNvPr>
          <p:cNvCxnSpPr>
            <a:cxnSpLocks/>
            <a:stCxn id="39" idx="2"/>
            <a:endCxn id="34" idx="1"/>
          </p:cNvCxnSpPr>
          <p:nvPr/>
        </p:nvCxnSpPr>
        <p:spPr>
          <a:xfrm rot="16200000" flipH="1">
            <a:off x="1951230" y="3973932"/>
            <a:ext cx="196994" cy="1174873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40">
            <a:extLst>
              <a:ext uri="{FF2B5EF4-FFF2-40B4-BE49-F238E27FC236}">
                <a16:creationId xmlns:a16="http://schemas.microsoft.com/office/drawing/2014/main" id="{FD41BAF4-989B-42C0-A202-DB28CD2BC562}"/>
              </a:ext>
            </a:extLst>
          </p:cNvPr>
          <p:cNvSpPr/>
          <p:nvPr/>
        </p:nvSpPr>
        <p:spPr>
          <a:xfrm>
            <a:off x="7009272" y="2543186"/>
            <a:ext cx="1541058" cy="314110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Génération du modèle de bâtiment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Génération du modèle couplé bâtiment/ microclimat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9CB084A5-430A-41D2-A3BE-116FA3121836}"/>
              </a:ext>
            </a:extLst>
          </p:cNvPr>
          <p:cNvSpPr/>
          <p:nvPr/>
        </p:nvSpPr>
        <p:spPr>
          <a:xfrm>
            <a:off x="2618117" y="2956926"/>
            <a:ext cx="3766643" cy="64008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Calcul du rayonnement solaire / Facteurs de forme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Configuration du bâtiment</a:t>
            </a:r>
          </a:p>
        </p:txBody>
      </p:sp>
      <p:cxnSp>
        <p:nvCxnSpPr>
          <p:cNvPr id="43" name="Connecteur : en angle 42">
            <a:extLst>
              <a:ext uri="{FF2B5EF4-FFF2-40B4-BE49-F238E27FC236}">
                <a16:creationId xmlns:a16="http://schemas.microsoft.com/office/drawing/2014/main" id="{C6F52763-B4C7-446B-834F-886012D4844D}"/>
              </a:ext>
            </a:extLst>
          </p:cNvPr>
          <p:cNvCxnSpPr>
            <a:cxnSpLocks/>
            <a:stCxn id="39" idx="0"/>
            <a:endCxn id="42" idx="1"/>
          </p:cNvCxnSpPr>
          <p:nvPr/>
        </p:nvCxnSpPr>
        <p:spPr>
          <a:xfrm rot="5400000" flipH="1" flipV="1">
            <a:off x="1957144" y="2782115"/>
            <a:ext cx="166121" cy="1155826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cteur : en angle 43">
            <a:extLst>
              <a:ext uri="{FF2B5EF4-FFF2-40B4-BE49-F238E27FC236}">
                <a16:creationId xmlns:a16="http://schemas.microsoft.com/office/drawing/2014/main" id="{9CC356A5-E25B-484D-9D02-01CE3AA04D8C}"/>
              </a:ext>
            </a:extLst>
          </p:cNvPr>
          <p:cNvCxnSpPr>
            <a:cxnSpLocks/>
            <a:stCxn id="35" idx="3"/>
            <a:endCxn id="41" idx="1"/>
          </p:cNvCxnSpPr>
          <p:nvPr/>
        </p:nvCxnSpPr>
        <p:spPr>
          <a:xfrm flipV="1">
            <a:off x="6511859" y="4113737"/>
            <a:ext cx="497413" cy="551173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necteur : en angle 44">
            <a:extLst>
              <a:ext uri="{FF2B5EF4-FFF2-40B4-BE49-F238E27FC236}">
                <a16:creationId xmlns:a16="http://schemas.microsoft.com/office/drawing/2014/main" id="{FF02EA3E-AAC9-4A92-9C9B-AFD8156C6D1C}"/>
              </a:ext>
            </a:extLst>
          </p:cNvPr>
          <p:cNvCxnSpPr>
            <a:cxnSpLocks/>
            <a:stCxn id="42" idx="3"/>
            <a:endCxn id="41" idx="1"/>
          </p:cNvCxnSpPr>
          <p:nvPr/>
        </p:nvCxnSpPr>
        <p:spPr>
          <a:xfrm>
            <a:off x="6384760" y="3276967"/>
            <a:ext cx="624512" cy="83677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ectangle 45">
            <a:extLst>
              <a:ext uri="{FF2B5EF4-FFF2-40B4-BE49-F238E27FC236}">
                <a16:creationId xmlns:a16="http://schemas.microsoft.com/office/drawing/2014/main" id="{71ECE1E2-2FAD-4B2A-B382-319FD155E207}"/>
              </a:ext>
            </a:extLst>
          </p:cNvPr>
          <p:cNvSpPr/>
          <p:nvPr/>
        </p:nvSpPr>
        <p:spPr>
          <a:xfrm>
            <a:off x="8989627" y="2540665"/>
            <a:ext cx="1695375" cy="314362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STD bâtiment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47" name="Connecteur droit avec flèche 46">
            <a:extLst>
              <a:ext uri="{FF2B5EF4-FFF2-40B4-BE49-F238E27FC236}">
                <a16:creationId xmlns:a16="http://schemas.microsoft.com/office/drawing/2014/main" id="{480A7F0E-6A74-4533-85B4-1FE59F8211D0}"/>
              </a:ext>
            </a:extLst>
          </p:cNvPr>
          <p:cNvCxnSpPr>
            <a:cxnSpLocks/>
            <a:stCxn id="41" idx="3"/>
            <a:endCxn id="46" idx="1"/>
          </p:cNvCxnSpPr>
          <p:nvPr/>
        </p:nvCxnSpPr>
        <p:spPr>
          <a:xfrm flipV="1">
            <a:off x="8550330" y="4112476"/>
            <a:ext cx="439297" cy="12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Ellipse 47">
            <a:extLst>
              <a:ext uri="{FF2B5EF4-FFF2-40B4-BE49-F238E27FC236}">
                <a16:creationId xmlns:a16="http://schemas.microsoft.com/office/drawing/2014/main" id="{58D8C6F8-B4BA-408D-B900-7ECC3C0471B7}"/>
              </a:ext>
            </a:extLst>
          </p:cNvPr>
          <p:cNvSpPr/>
          <p:nvPr/>
        </p:nvSpPr>
        <p:spPr>
          <a:xfrm>
            <a:off x="2192063" y="2622542"/>
            <a:ext cx="697754" cy="32004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</a:t>
            </a:r>
          </a:p>
        </p:txBody>
      </p:sp>
      <p:sp>
        <p:nvSpPr>
          <p:cNvPr id="49" name="Ellipse 48">
            <a:extLst>
              <a:ext uri="{FF2B5EF4-FFF2-40B4-BE49-F238E27FC236}">
                <a16:creationId xmlns:a16="http://schemas.microsoft.com/office/drawing/2014/main" id="{D6A6650D-12B9-4BC4-A73A-445E71CB37F7}"/>
              </a:ext>
            </a:extLst>
          </p:cNvPr>
          <p:cNvSpPr/>
          <p:nvPr/>
        </p:nvSpPr>
        <p:spPr>
          <a:xfrm>
            <a:off x="746709" y="3360028"/>
            <a:ext cx="679135" cy="32004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</a:t>
            </a:r>
          </a:p>
        </p:txBody>
      </p:sp>
      <p:sp>
        <p:nvSpPr>
          <p:cNvPr id="50" name="Ellipse 49">
            <a:extLst>
              <a:ext uri="{FF2B5EF4-FFF2-40B4-BE49-F238E27FC236}">
                <a16:creationId xmlns:a16="http://schemas.microsoft.com/office/drawing/2014/main" id="{02265B58-84F1-47D6-A8E1-EF735C21A3F9}"/>
              </a:ext>
            </a:extLst>
          </p:cNvPr>
          <p:cNvSpPr/>
          <p:nvPr/>
        </p:nvSpPr>
        <p:spPr>
          <a:xfrm>
            <a:off x="7126604" y="4037313"/>
            <a:ext cx="679135" cy="33809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6b</a:t>
            </a:r>
          </a:p>
        </p:txBody>
      </p:sp>
      <p:sp>
        <p:nvSpPr>
          <p:cNvPr id="51" name="Ellipse 50">
            <a:extLst>
              <a:ext uri="{FF2B5EF4-FFF2-40B4-BE49-F238E27FC236}">
                <a16:creationId xmlns:a16="http://schemas.microsoft.com/office/drawing/2014/main" id="{D12A0C0F-0DF1-4CB4-9B86-3FFDB7FF2C23}"/>
              </a:ext>
            </a:extLst>
          </p:cNvPr>
          <p:cNvSpPr/>
          <p:nvPr/>
        </p:nvSpPr>
        <p:spPr>
          <a:xfrm>
            <a:off x="9081021" y="2714966"/>
            <a:ext cx="679135" cy="32004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7a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CB1E6F20-BC22-4C7A-A579-A4A4D1BAA4EC}"/>
              </a:ext>
            </a:extLst>
          </p:cNvPr>
          <p:cNvSpPr/>
          <p:nvPr/>
        </p:nvSpPr>
        <p:spPr>
          <a:xfrm>
            <a:off x="2359627" y="1796568"/>
            <a:ext cx="4133186" cy="53386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Fichier météo pour les conditions limites</a:t>
            </a:r>
          </a:p>
        </p:txBody>
      </p:sp>
      <p:sp>
        <p:nvSpPr>
          <p:cNvPr id="53" name="Ellipse 52">
            <a:extLst>
              <a:ext uri="{FF2B5EF4-FFF2-40B4-BE49-F238E27FC236}">
                <a16:creationId xmlns:a16="http://schemas.microsoft.com/office/drawing/2014/main" id="{DFA72F23-5FAD-40DD-9EA1-9D984589B596}"/>
              </a:ext>
            </a:extLst>
          </p:cNvPr>
          <p:cNvSpPr/>
          <p:nvPr/>
        </p:nvSpPr>
        <p:spPr>
          <a:xfrm>
            <a:off x="2120259" y="1613320"/>
            <a:ext cx="697754" cy="32004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</a:t>
            </a:r>
          </a:p>
        </p:txBody>
      </p:sp>
      <p:cxnSp>
        <p:nvCxnSpPr>
          <p:cNvPr id="54" name="Connecteur droit avec flèche 53">
            <a:extLst>
              <a:ext uri="{FF2B5EF4-FFF2-40B4-BE49-F238E27FC236}">
                <a16:creationId xmlns:a16="http://schemas.microsoft.com/office/drawing/2014/main" id="{8BAC97C3-AF3F-4883-A569-76DEC6CD14CA}"/>
              </a:ext>
            </a:extLst>
          </p:cNvPr>
          <p:cNvCxnSpPr>
            <a:cxnSpLocks/>
            <a:stCxn id="52" idx="2"/>
            <a:endCxn id="27" idx="0"/>
          </p:cNvCxnSpPr>
          <p:nvPr/>
        </p:nvCxnSpPr>
        <p:spPr>
          <a:xfrm flipH="1">
            <a:off x="4415511" y="2330428"/>
            <a:ext cx="10709" cy="2377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5" name="Image 54">
            <a:extLst>
              <a:ext uri="{FF2B5EF4-FFF2-40B4-BE49-F238E27FC236}">
                <a16:creationId xmlns:a16="http://schemas.microsoft.com/office/drawing/2014/main" id="{1003FDB6-50A4-4D3D-AD3C-3DED9E139D24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r="63441"/>
          <a:stretch/>
        </p:blipFill>
        <p:spPr>
          <a:xfrm>
            <a:off x="3297194" y="4903847"/>
            <a:ext cx="589005" cy="460319"/>
          </a:xfrm>
          <a:prstGeom prst="rect">
            <a:avLst/>
          </a:prstGeom>
        </p:spPr>
      </p:pic>
      <p:pic>
        <p:nvPicPr>
          <p:cNvPr id="56" name="Image 55">
            <a:extLst>
              <a:ext uri="{FF2B5EF4-FFF2-40B4-BE49-F238E27FC236}">
                <a16:creationId xmlns:a16="http://schemas.microsoft.com/office/drawing/2014/main" id="{0596003A-1301-4E7C-828D-92C0A74C4E5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21452"/>
          <a:stretch/>
        </p:blipFill>
        <p:spPr>
          <a:xfrm>
            <a:off x="5550478" y="5236850"/>
            <a:ext cx="418026" cy="401709"/>
          </a:xfrm>
          <a:prstGeom prst="rect">
            <a:avLst/>
          </a:prstGeom>
        </p:spPr>
      </p:pic>
      <p:pic>
        <p:nvPicPr>
          <p:cNvPr id="57" name="Image 56">
            <a:extLst>
              <a:ext uri="{FF2B5EF4-FFF2-40B4-BE49-F238E27FC236}">
                <a16:creationId xmlns:a16="http://schemas.microsoft.com/office/drawing/2014/main" id="{C5D12AC8-1A95-4A1A-9A34-BA765BD5CCB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275317" y="5049858"/>
            <a:ext cx="371527" cy="304843"/>
          </a:xfrm>
          <a:prstGeom prst="rect">
            <a:avLst/>
          </a:prstGeom>
        </p:spPr>
      </p:pic>
      <p:pic>
        <p:nvPicPr>
          <p:cNvPr id="58" name="Image 57">
            <a:extLst>
              <a:ext uri="{FF2B5EF4-FFF2-40B4-BE49-F238E27FC236}">
                <a16:creationId xmlns:a16="http://schemas.microsoft.com/office/drawing/2014/main" id="{F84FC5F3-DBA5-4BAF-BA6A-3EB4210FD7B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735745" y="4178708"/>
            <a:ext cx="319747" cy="304522"/>
          </a:xfrm>
          <a:prstGeom prst="rect">
            <a:avLst/>
          </a:prstGeom>
        </p:spPr>
      </p:pic>
      <p:pic>
        <p:nvPicPr>
          <p:cNvPr id="59" name="Image 58">
            <a:extLst>
              <a:ext uri="{FF2B5EF4-FFF2-40B4-BE49-F238E27FC236}">
                <a16:creationId xmlns:a16="http://schemas.microsoft.com/office/drawing/2014/main" id="{28A1C597-BFFB-431D-BE90-E1850ECC27F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118484" y="2626218"/>
            <a:ext cx="357833" cy="300580"/>
          </a:xfrm>
          <a:prstGeom prst="rect">
            <a:avLst/>
          </a:prstGeom>
        </p:spPr>
      </p:pic>
      <p:sp>
        <p:nvSpPr>
          <p:cNvPr id="60" name="ZoneTexte 59">
            <a:extLst>
              <a:ext uri="{FF2B5EF4-FFF2-40B4-BE49-F238E27FC236}">
                <a16:creationId xmlns:a16="http://schemas.microsoft.com/office/drawing/2014/main" id="{C8C5CEF6-78E4-42BC-BEAE-7741D9B5CAB4}"/>
              </a:ext>
            </a:extLst>
          </p:cNvPr>
          <p:cNvSpPr txBox="1"/>
          <p:nvPr/>
        </p:nvSpPr>
        <p:spPr>
          <a:xfrm>
            <a:off x="2581007" y="1240891"/>
            <a:ext cx="4724362" cy="338554"/>
          </a:xfrm>
          <a:prstGeom prst="rect">
            <a:avLst/>
          </a:prstGeom>
          <a:solidFill>
            <a:srgbClr val="F5F5F5"/>
          </a:solidFill>
        </p:spPr>
        <p:txBody>
          <a:bodyPr wrap="square" rtlCol="0">
            <a:spAutoFit/>
          </a:bodyPr>
          <a:lstStyle>
            <a:defPPr rtl="0">
              <a:defRPr lang="fr-fr"/>
            </a:defPPr>
            <a:lvl1pPr>
              <a:defRPr sz="1600" i="1">
                <a:solidFill>
                  <a:schemeClr val="accent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1" u="none" strike="noStrike" kern="1200" cap="none" spc="0" normalizeH="0" baseline="0" noProof="0" dirty="0" err="1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Précalcul</a:t>
            </a:r>
            <a:r>
              <a:rPr kumimoji="0" lang="fr-FR" sz="1600" b="0" i="1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et configuration bâti/climat</a:t>
            </a:r>
          </a:p>
        </p:txBody>
      </p:sp>
      <p:sp>
        <p:nvSpPr>
          <p:cNvPr id="61" name="ZoneTexte 60">
            <a:extLst>
              <a:ext uri="{FF2B5EF4-FFF2-40B4-BE49-F238E27FC236}">
                <a16:creationId xmlns:a16="http://schemas.microsoft.com/office/drawing/2014/main" id="{98C8409D-F621-46F5-A590-18C15CFDEA36}"/>
              </a:ext>
            </a:extLst>
          </p:cNvPr>
          <p:cNvSpPr txBox="1"/>
          <p:nvPr/>
        </p:nvSpPr>
        <p:spPr>
          <a:xfrm>
            <a:off x="9326729" y="1219811"/>
            <a:ext cx="1003502" cy="338554"/>
          </a:xfrm>
          <a:prstGeom prst="rect">
            <a:avLst/>
          </a:prstGeom>
          <a:solidFill>
            <a:srgbClr val="F5F5F5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1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ST(A)D </a:t>
            </a:r>
          </a:p>
        </p:txBody>
      </p:sp>
      <p:pic>
        <p:nvPicPr>
          <p:cNvPr id="62" name="Image 61">
            <a:extLst>
              <a:ext uri="{FF2B5EF4-FFF2-40B4-BE49-F238E27FC236}">
                <a16:creationId xmlns:a16="http://schemas.microsoft.com/office/drawing/2014/main" id="{6B8A910E-27B9-4432-9248-104AD73F95AC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t="13042"/>
          <a:stretch/>
        </p:blipFill>
        <p:spPr>
          <a:xfrm>
            <a:off x="3632953" y="5254280"/>
            <a:ext cx="376466" cy="349944"/>
          </a:xfrm>
          <a:prstGeom prst="rect">
            <a:avLst/>
          </a:prstGeom>
        </p:spPr>
      </p:pic>
      <p:sp>
        <p:nvSpPr>
          <p:cNvPr id="63" name="Rectangle : coins arrondis 62">
            <a:extLst>
              <a:ext uri="{FF2B5EF4-FFF2-40B4-BE49-F238E27FC236}">
                <a16:creationId xmlns:a16="http://schemas.microsoft.com/office/drawing/2014/main" id="{98DB5BDF-84BA-4DA0-AB8C-D2CBC54AD15F}"/>
              </a:ext>
            </a:extLst>
          </p:cNvPr>
          <p:cNvSpPr/>
          <p:nvPr/>
        </p:nvSpPr>
        <p:spPr>
          <a:xfrm>
            <a:off x="2380046" y="4158316"/>
            <a:ext cx="4131814" cy="1498665"/>
          </a:xfrm>
          <a:prstGeom prst="roundRect">
            <a:avLst/>
          </a:prstGeom>
          <a:noFill/>
          <a:ln>
            <a:solidFill>
              <a:srgbClr val="00206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4" name="ZoneTexte 63">
            <a:extLst>
              <a:ext uri="{FF2B5EF4-FFF2-40B4-BE49-F238E27FC236}">
                <a16:creationId xmlns:a16="http://schemas.microsoft.com/office/drawing/2014/main" id="{2E4A26E8-7EBD-4B61-B6A0-D4786BC36531}"/>
              </a:ext>
            </a:extLst>
          </p:cNvPr>
          <p:cNvSpPr txBox="1"/>
          <p:nvPr/>
        </p:nvSpPr>
        <p:spPr>
          <a:xfrm>
            <a:off x="3574911" y="3922024"/>
            <a:ext cx="1519424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Ecoulements</a:t>
            </a:r>
          </a:p>
        </p:txBody>
      </p:sp>
      <p:pic>
        <p:nvPicPr>
          <p:cNvPr id="65" name="Graphique 64" descr="Soleil contour">
            <a:extLst>
              <a:ext uri="{FF2B5EF4-FFF2-40B4-BE49-F238E27FC236}">
                <a16:creationId xmlns:a16="http://schemas.microsoft.com/office/drawing/2014/main" id="{6C981689-3A81-45DB-981D-95451A3F9495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4915365" y="2536141"/>
            <a:ext cx="340315" cy="340315"/>
          </a:xfrm>
          <a:prstGeom prst="rect">
            <a:avLst/>
          </a:prstGeom>
        </p:spPr>
      </p:pic>
      <p:pic>
        <p:nvPicPr>
          <p:cNvPr id="66" name="Graphique 65" descr="Venteux contour">
            <a:extLst>
              <a:ext uri="{FF2B5EF4-FFF2-40B4-BE49-F238E27FC236}">
                <a16:creationId xmlns:a16="http://schemas.microsoft.com/office/drawing/2014/main" id="{F382061D-6FD8-40CC-847F-AAFAF43BDE14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4797368" y="3880824"/>
            <a:ext cx="522339" cy="446629"/>
          </a:xfrm>
          <a:prstGeom prst="rect">
            <a:avLst/>
          </a:prstGeom>
        </p:spPr>
      </p:pic>
      <p:cxnSp>
        <p:nvCxnSpPr>
          <p:cNvPr id="67" name="Connecteur droit avec flèche 66">
            <a:extLst>
              <a:ext uri="{FF2B5EF4-FFF2-40B4-BE49-F238E27FC236}">
                <a16:creationId xmlns:a16="http://schemas.microsoft.com/office/drawing/2014/main" id="{6B0774A0-3711-4FF1-81DB-517269CE174F}"/>
              </a:ext>
            </a:extLst>
          </p:cNvPr>
          <p:cNvCxnSpPr>
            <a:cxnSpLocks/>
          </p:cNvCxnSpPr>
          <p:nvPr/>
        </p:nvCxnSpPr>
        <p:spPr>
          <a:xfrm flipV="1">
            <a:off x="5550478" y="5684287"/>
            <a:ext cx="0" cy="3154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Connecteur droit avec flèche 67">
            <a:extLst>
              <a:ext uri="{FF2B5EF4-FFF2-40B4-BE49-F238E27FC236}">
                <a16:creationId xmlns:a16="http://schemas.microsoft.com/office/drawing/2014/main" id="{EB1812C8-77EB-4144-B809-B11EDEE7E5DE}"/>
              </a:ext>
            </a:extLst>
          </p:cNvPr>
          <p:cNvCxnSpPr>
            <a:cxnSpLocks/>
            <a:endCxn id="41" idx="2"/>
          </p:cNvCxnSpPr>
          <p:nvPr/>
        </p:nvCxnSpPr>
        <p:spPr>
          <a:xfrm flipV="1">
            <a:off x="7779801" y="5684287"/>
            <a:ext cx="0" cy="3154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Connecteur droit avec flèche 68">
            <a:extLst>
              <a:ext uri="{FF2B5EF4-FFF2-40B4-BE49-F238E27FC236}">
                <a16:creationId xmlns:a16="http://schemas.microsoft.com/office/drawing/2014/main" id="{7EF5837B-1E87-4AC3-A5CD-EFD602A856B9}"/>
              </a:ext>
            </a:extLst>
          </p:cNvPr>
          <p:cNvCxnSpPr>
            <a:cxnSpLocks/>
          </p:cNvCxnSpPr>
          <p:nvPr/>
        </p:nvCxnSpPr>
        <p:spPr>
          <a:xfrm flipV="1">
            <a:off x="9828480" y="5466811"/>
            <a:ext cx="0" cy="5328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 69">
            <a:extLst>
              <a:ext uri="{FF2B5EF4-FFF2-40B4-BE49-F238E27FC236}">
                <a16:creationId xmlns:a16="http://schemas.microsoft.com/office/drawing/2014/main" id="{F7536F2A-2C90-49A6-A386-8362893CB290}"/>
              </a:ext>
            </a:extLst>
          </p:cNvPr>
          <p:cNvSpPr/>
          <p:nvPr/>
        </p:nvSpPr>
        <p:spPr>
          <a:xfrm>
            <a:off x="2472722" y="5999689"/>
            <a:ext cx="8212277" cy="29414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Equilibrage du bilan de masse</a:t>
            </a:r>
          </a:p>
        </p:txBody>
      </p:sp>
      <p:sp>
        <p:nvSpPr>
          <p:cNvPr id="71" name="Ellipse 70">
            <a:extLst>
              <a:ext uri="{FF2B5EF4-FFF2-40B4-BE49-F238E27FC236}">
                <a16:creationId xmlns:a16="http://schemas.microsoft.com/office/drawing/2014/main" id="{4CE8F84E-A9D4-4DB0-8C61-E6EB39522C60}"/>
              </a:ext>
            </a:extLst>
          </p:cNvPr>
          <p:cNvSpPr/>
          <p:nvPr/>
        </p:nvSpPr>
        <p:spPr>
          <a:xfrm>
            <a:off x="2296448" y="5853305"/>
            <a:ext cx="679135" cy="32004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5</a:t>
            </a:r>
          </a:p>
        </p:txBody>
      </p:sp>
      <p:sp>
        <p:nvSpPr>
          <p:cNvPr id="72" name="Ellipse 71">
            <a:extLst>
              <a:ext uri="{FF2B5EF4-FFF2-40B4-BE49-F238E27FC236}">
                <a16:creationId xmlns:a16="http://schemas.microsoft.com/office/drawing/2014/main" id="{147B6465-7A9D-4803-BD67-75486DB501B1}"/>
              </a:ext>
            </a:extLst>
          </p:cNvPr>
          <p:cNvSpPr/>
          <p:nvPr/>
        </p:nvSpPr>
        <p:spPr>
          <a:xfrm>
            <a:off x="2239245" y="3960642"/>
            <a:ext cx="679135" cy="32004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</a:t>
            </a:r>
          </a:p>
        </p:txBody>
      </p:sp>
      <p:sp>
        <p:nvSpPr>
          <p:cNvPr id="73" name="Ellipse 72">
            <a:extLst>
              <a:ext uri="{FF2B5EF4-FFF2-40B4-BE49-F238E27FC236}">
                <a16:creationId xmlns:a16="http://schemas.microsoft.com/office/drawing/2014/main" id="{6DF61F62-6329-44AC-BE17-EB92F06022BA}"/>
              </a:ext>
            </a:extLst>
          </p:cNvPr>
          <p:cNvSpPr/>
          <p:nvPr/>
        </p:nvSpPr>
        <p:spPr>
          <a:xfrm>
            <a:off x="7103154" y="2695616"/>
            <a:ext cx="723482" cy="32004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6a</a:t>
            </a:r>
          </a:p>
        </p:txBody>
      </p:sp>
      <p:pic>
        <p:nvPicPr>
          <p:cNvPr id="74" name="Image 73">
            <a:extLst>
              <a:ext uri="{FF2B5EF4-FFF2-40B4-BE49-F238E27FC236}">
                <a16:creationId xmlns:a16="http://schemas.microsoft.com/office/drawing/2014/main" id="{1DED4B81-9EF2-4A31-B98D-2CB8CB577C2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21452"/>
          <a:stretch/>
        </p:blipFill>
        <p:spPr>
          <a:xfrm>
            <a:off x="8002780" y="4029180"/>
            <a:ext cx="418026" cy="401709"/>
          </a:xfrm>
          <a:prstGeom prst="rect">
            <a:avLst/>
          </a:prstGeom>
        </p:spPr>
      </p:pic>
      <p:sp>
        <p:nvSpPr>
          <p:cNvPr id="75" name="Ellipse 74">
            <a:extLst>
              <a:ext uri="{FF2B5EF4-FFF2-40B4-BE49-F238E27FC236}">
                <a16:creationId xmlns:a16="http://schemas.microsoft.com/office/drawing/2014/main" id="{08BA34C6-C90B-408C-94AB-8E8508E4F826}"/>
              </a:ext>
            </a:extLst>
          </p:cNvPr>
          <p:cNvSpPr/>
          <p:nvPr/>
        </p:nvSpPr>
        <p:spPr>
          <a:xfrm>
            <a:off x="9095516" y="4038372"/>
            <a:ext cx="679135" cy="32004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7b</a:t>
            </a:r>
          </a:p>
        </p:txBody>
      </p:sp>
      <p:pic>
        <p:nvPicPr>
          <p:cNvPr id="76" name="Image 75">
            <a:extLst>
              <a:ext uri="{FF2B5EF4-FFF2-40B4-BE49-F238E27FC236}">
                <a16:creationId xmlns:a16="http://schemas.microsoft.com/office/drawing/2014/main" id="{CC0409FA-86BC-4A6E-B559-5DA8C681726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189167" y="4073073"/>
            <a:ext cx="357833" cy="300580"/>
          </a:xfrm>
          <a:prstGeom prst="rect">
            <a:avLst/>
          </a:prstGeom>
        </p:spPr>
      </p:pic>
      <p:sp>
        <p:nvSpPr>
          <p:cNvPr id="77" name="Rectangle 76">
            <a:extLst>
              <a:ext uri="{FF2B5EF4-FFF2-40B4-BE49-F238E27FC236}">
                <a16:creationId xmlns:a16="http://schemas.microsoft.com/office/drawing/2014/main" id="{F2F64874-2984-47F3-844F-1492163A6889}"/>
              </a:ext>
            </a:extLst>
          </p:cNvPr>
          <p:cNvSpPr/>
          <p:nvPr/>
        </p:nvSpPr>
        <p:spPr>
          <a:xfrm>
            <a:off x="8994384" y="4441094"/>
            <a:ext cx="177171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Simulation thermo aéraulique dynamique bâtiment/ microclimat</a:t>
            </a:r>
          </a:p>
        </p:txBody>
      </p:sp>
    </p:spTree>
    <p:extLst>
      <p:ext uri="{BB962C8B-B14F-4D97-AF65-F5344CB8AC3E}">
        <p14:creationId xmlns:p14="http://schemas.microsoft.com/office/powerpoint/2010/main" val="343929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33" grpId="0" animBg="1"/>
      <p:bldP spid="34" grpId="0" animBg="1"/>
      <p:bldP spid="35" grpId="0" animBg="1"/>
      <p:bldP spid="39" grpId="0" animBg="1"/>
      <p:bldP spid="41" grpId="0" animBg="1"/>
      <p:bldP spid="42" grpId="0" animBg="1"/>
      <p:bldP spid="46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63" grpId="0" animBg="1"/>
      <p:bldP spid="64" grpId="0" animBg="1"/>
      <p:bldP spid="70" grpId="0" animBg="1"/>
      <p:bldP spid="71" grpId="0" animBg="1"/>
      <p:bldP spid="72" grpId="0" animBg="1"/>
      <p:bldP spid="73" grpId="0" animBg="1"/>
      <p:bldP spid="75" grpId="0" animBg="1"/>
      <p:bldP spid="7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D887C3D-3FBE-4774-B8FD-12428D59E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7" y="448056"/>
            <a:ext cx="10871977" cy="640080"/>
          </a:xfrm>
        </p:spPr>
        <p:txBody>
          <a:bodyPr>
            <a:normAutofit/>
          </a:bodyPr>
          <a:lstStyle/>
          <a:p>
            <a:r>
              <a:rPr lang="fr-FR" dirty="0"/>
              <a:t>Equilibrage des bilans de masse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B3268255-66C2-432A-8B75-7C771D865693}"/>
              </a:ext>
            </a:extLst>
          </p:cNvPr>
          <p:cNvSpPr txBox="1"/>
          <p:nvPr/>
        </p:nvSpPr>
        <p:spPr>
          <a:xfrm>
            <a:off x="624080" y="1356031"/>
            <a:ext cx="1121093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rgbClr val="7030A0"/>
                </a:solidFill>
              </a:rPr>
              <a:t>Un premier déséquilibre généré au passage du maillage fin de la CFD au zonage large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2000" b="1" dirty="0">
              <a:solidFill>
                <a:srgbClr val="7030A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2000" b="1" dirty="0">
              <a:solidFill>
                <a:srgbClr val="C00000"/>
              </a:solidFill>
            </a:endParaRPr>
          </a:p>
        </p:txBody>
      </p:sp>
      <p:pic>
        <p:nvPicPr>
          <p:cNvPr id="25" name="Image 24">
            <a:extLst>
              <a:ext uri="{FF2B5EF4-FFF2-40B4-BE49-F238E27FC236}">
                <a16:creationId xmlns:a16="http://schemas.microsoft.com/office/drawing/2014/main" id="{93EB0BA3-B01C-4EA6-8B83-6CFB72FEC238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7195" y="1994797"/>
            <a:ext cx="4295937" cy="3507172"/>
          </a:xfrm>
          <a:prstGeom prst="rect">
            <a:avLst/>
          </a:prstGeom>
          <a:noFill/>
        </p:spPr>
      </p:pic>
      <p:pic>
        <p:nvPicPr>
          <p:cNvPr id="27" name="Image 26">
            <a:extLst>
              <a:ext uri="{FF2B5EF4-FFF2-40B4-BE49-F238E27FC236}">
                <a16:creationId xmlns:a16="http://schemas.microsoft.com/office/drawing/2014/main" id="{A666A806-2AA2-425F-8C20-801840BD01C8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624080" y="1994797"/>
            <a:ext cx="4303207" cy="3507172"/>
          </a:xfrm>
          <a:prstGeom prst="rect">
            <a:avLst/>
          </a:prstGeom>
        </p:spPr>
      </p:pic>
      <p:sp>
        <p:nvSpPr>
          <p:cNvPr id="29" name="ZoneTexte 28">
            <a:extLst>
              <a:ext uri="{FF2B5EF4-FFF2-40B4-BE49-F238E27FC236}">
                <a16:creationId xmlns:a16="http://schemas.microsoft.com/office/drawing/2014/main" id="{CC5A446A-1008-49BB-91AB-FC9053A6B647}"/>
              </a:ext>
            </a:extLst>
          </p:cNvPr>
          <p:cNvSpPr txBox="1"/>
          <p:nvPr/>
        </p:nvSpPr>
        <p:spPr>
          <a:xfrm>
            <a:off x="624079" y="5878682"/>
            <a:ext cx="112109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rgbClr val="7030A0"/>
                </a:solidFill>
              </a:rPr>
              <a:t>Un deuxième déséquilibre généré par l’interpolation des débits massiques</a:t>
            </a:r>
          </a:p>
        </p:txBody>
      </p:sp>
      <p:graphicFrame>
        <p:nvGraphicFramePr>
          <p:cNvPr id="30" name="Espace réservé du contenu 8">
            <a:extLst>
              <a:ext uri="{FF2B5EF4-FFF2-40B4-BE49-F238E27FC236}">
                <a16:creationId xmlns:a16="http://schemas.microsoft.com/office/drawing/2014/main" id="{607AF737-4338-4FBF-A014-862E90A3813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35329710"/>
              </p:ext>
            </p:extLst>
          </p:nvPr>
        </p:nvGraphicFramePr>
        <p:xfrm>
          <a:off x="-1" y="6487160"/>
          <a:ext cx="12192001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28095">
                  <a:extLst>
                    <a:ext uri="{9D8B030D-6E8A-4147-A177-3AD203B41FA5}">
                      <a16:colId xmlns:a16="http://schemas.microsoft.com/office/drawing/2014/main" val="3638622499"/>
                    </a:ext>
                  </a:extLst>
                </a:gridCol>
                <a:gridCol w="1849531">
                  <a:extLst>
                    <a:ext uri="{9D8B030D-6E8A-4147-A177-3AD203B41FA5}">
                      <a16:colId xmlns:a16="http://schemas.microsoft.com/office/drawing/2014/main" val="3056462238"/>
                    </a:ext>
                  </a:extLst>
                </a:gridCol>
                <a:gridCol w="714375">
                  <a:extLst>
                    <a:ext uri="{9D8B030D-6E8A-4147-A177-3AD203B41FA5}">
                      <a16:colId xmlns:a16="http://schemas.microsoft.com/office/drawing/2014/main" val="6064497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>
                          <a:solidFill>
                            <a:schemeClr val="bg1"/>
                          </a:solidFill>
                        </a:rPr>
                        <a:t>3. </a:t>
                      </a:r>
                      <a:r>
                        <a:rPr lang="fr-FR" sz="1400" dirty="0" err="1">
                          <a:solidFill>
                            <a:schemeClr val="bg1"/>
                          </a:solidFill>
                        </a:rPr>
                        <a:t>Précalcul</a:t>
                      </a:r>
                      <a:r>
                        <a:rPr lang="fr-FR" sz="1400" dirty="0">
                          <a:solidFill>
                            <a:schemeClr val="bg1"/>
                          </a:solidFill>
                        </a:rPr>
                        <a:t> aéraulique et équilibrage des bilans de masse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12473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38DB9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1247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6157427"/>
                  </a:ext>
                </a:extLst>
              </a:tr>
            </a:tbl>
          </a:graphicData>
        </a:graphic>
      </p:graphicFrame>
      <p:sp>
        <p:nvSpPr>
          <p:cNvPr id="31" name="Espace réservé du numéro de diapositive 2">
            <a:extLst>
              <a:ext uri="{FF2B5EF4-FFF2-40B4-BE49-F238E27FC236}">
                <a16:creationId xmlns:a16="http://schemas.microsoft.com/office/drawing/2014/main" id="{FEBD1BDA-4E46-4FBE-9E57-55B3A3297F56}"/>
              </a:ext>
            </a:extLst>
          </p:cNvPr>
          <p:cNvSpPr txBox="1">
            <a:spLocks/>
          </p:cNvSpPr>
          <p:nvPr/>
        </p:nvSpPr>
        <p:spPr>
          <a:xfrm>
            <a:off x="10398842" y="6475197"/>
            <a:ext cx="95495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 rtl="0">
              <a:defRPr lang="fr-fr"/>
            </a:defPPr>
            <a:lvl1pPr marL="0" algn="r" defTabSz="914400" rtl="0" eaLnBrk="1" latinLnBrk="0" hangingPunct="1">
              <a:defRPr sz="12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870EFC4C-4766-4B55-8A00-29738495EC5F}" type="slidenum">
              <a:rPr lang="fr-FR" smtClean="0">
                <a:solidFill>
                  <a:schemeClr val="bg1"/>
                </a:solidFill>
                <a:latin typeface="Calibri" panose="020F0502020204030204"/>
              </a:rPr>
              <a:pPr>
                <a:defRPr/>
              </a:pPr>
              <a:t>8</a:t>
            </a:fld>
            <a:endParaRPr lang="fr-FR" dirty="0">
              <a:solidFill>
                <a:schemeClr val="bg1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7599523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D887C3D-3FBE-4774-B8FD-12428D59E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7" y="448056"/>
            <a:ext cx="10871977" cy="640080"/>
          </a:xfrm>
        </p:spPr>
        <p:txBody>
          <a:bodyPr>
            <a:normAutofit/>
          </a:bodyPr>
          <a:lstStyle/>
          <a:p>
            <a:r>
              <a:rPr lang="fr-FR" dirty="0"/>
              <a:t>Principe d’équilibrage du bilan de masse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B3268255-66C2-432A-8B75-7C771D865693}"/>
              </a:ext>
            </a:extLst>
          </p:cNvPr>
          <p:cNvSpPr txBox="1"/>
          <p:nvPr/>
        </p:nvSpPr>
        <p:spPr>
          <a:xfrm>
            <a:off x="524407" y="1267356"/>
            <a:ext cx="1121093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rgbClr val="7030A0"/>
                </a:solidFill>
              </a:rPr>
              <a:t>Approche d’équilibrage en répartissant le déséquilibre sur les 3 faces aval de la zone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2000" b="1" dirty="0">
              <a:solidFill>
                <a:srgbClr val="7030A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2000" b="1" dirty="0">
              <a:solidFill>
                <a:srgbClr val="C00000"/>
              </a:solidFill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6EB65B7D-5B80-4EDD-8F33-0E7B17DB7D4E}"/>
              </a:ext>
            </a:extLst>
          </p:cNvPr>
          <p:cNvSpPr txBox="1"/>
          <p:nvPr/>
        </p:nvSpPr>
        <p:spPr>
          <a:xfrm>
            <a:off x="456656" y="1775188"/>
            <a:ext cx="11052445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endParaRPr lang="fr-FR" sz="16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fr-FR" sz="16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fr-FR" sz="16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fr-FR" sz="16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fr-FR" sz="16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fr-FR" sz="16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fr-FR" sz="16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fr-FR" sz="16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fr-FR" sz="16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fr-FR" sz="1600" dirty="0"/>
          </a:p>
          <a:p>
            <a:pPr lvl="1"/>
            <a:endParaRPr lang="fr-FR" sz="16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fr-FR" sz="16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fr-FR" sz="1600" dirty="0"/>
          </a:p>
          <a:p>
            <a:pPr lvl="1"/>
            <a:endParaRPr lang="fr-FR" sz="1600" dirty="0"/>
          </a:p>
          <a:p>
            <a:endParaRPr lang="fr-FR" sz="800" i="1" dirty="0"/>
          </a:p>
          <a:p>
            <a:endParaRPr lang="fr-FR" sz="800" i="1" dirty="0"/>
          </a:p>
          <a:p>
            <a:endParaRPr lang="fr-FR" sz="800" i="1" dirty="0"/>
          </a:p>
          <a:p>
            <a:endParaRPr lang="fr-FR" sz="800" i="1" dirty="0"/>
          </a:p>
          <a:p>
            <a:endParaRPr lang="fr-FR" sz="800" i="1" dirty="0"/>
          </a:p>
          <a:p>
            <a:r>
              <a:rPr lang="fr-FR" sz="1600" i="1" dirty="0"/>
              <a:t>NB</a:t>
            </a:r>
            <a:r>
              <a:rPr lang="fr-FR" sz="1600" dirty="0"/>
              <a:t> : si  la somme des </a:t>
            </a:r>
            <a:r>
              <a:rPr lang="fr-FR" sz="1600" i="1" dirty="0" err="1"/>
              <a:t>C</a:t>
            </a:r>
            <a:r>
              <a:rPr lang="fr-FR" sz="1200" i="1" dirty="0" err="1"/>
              <a:t>n</a:t>
            </a:r>
            <a:r>
              <a:rPr lang="fr-FR" sz="1200" i="1" dirty="0"/>
              <a:t> </a:t>
            </a:r>
            <a:r>
              <a:rPr lang="fr-FR" sz="1600" dirty="0"/>
              <a:t>=0 le déséquilibre est affecté à la face z aval</a:t>
            </a:r>
            <a:endParaRPr lang="fr-FR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8248FF35-5D45-4A5C-8CB4-1FA959765137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355" y="1629015"/>
            <a:ext cx="6455421" cy="2606550"/>
          </a:xfrm>
          <a:prstGeom prst="rect">
            <a:avLst/>
          </a:prstGeom>
          <a:noFill/>
        </p:spPr>
      </p:pic>
      <p:graphicFrame>
        <p:nvGraphicFramePr>
          <p:cNvPr id="13" name="Espace réservé du contenu 8">
            <a:extLst>
              <a:ext uri="{FF2B5EF4-FFF2-40B4-BE49-F238E27FC236}">
                <a16:creationId xmlns:a16="http://schemas.microsoft.com/office/drawing/2014/main" id="{76EA55E8-BD00-4972-B658-65831E5045A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98015634"/>
              </p:ext>
            </p:extLst>
          </p:nvPr>
        </p:nvGraphicFramePr>
        <p:xfrm>
          <a:off x="-1" y="6487160"/>
          <a:ext cx="12192001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28095">
                  <a:extLst>
                    <a:ext uri="{9D8B030D-6E8A-4147-A177-3AD203B41FA5}">
                      <a16:colId xmlns:a16="http://schemas.microsoft.com/office/drawing/2014/main" val="3638622499"/>
                    </a:ext>
                  </a:extLst>
                </a:gridCol>
                <a:gridCol w="1849531">
                  <a:extLst>
                    <a:ext uri="{9D8B030D-6E8A-4147-A177-3AD203B41FA5}">
                      <a16:colId xmlns:a16="http://schemas.microsoft.com/office/drawing/2014/main" val="3056462238"/>
                    </a:ext>
                  </a:extLst>
                </a:gridCol>
                <a:gridCol w="714375">
                  <a:extLst>
                    <a:ext uri="{9D8B030D-6E8A-4147-A177-3AD203B41FA5}">
                      <a16:colId xmlns:a16="http://schemas.microsoft.com/office/drawing/2014/main" val="6064497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>
                          <a:solidFill>
                            <a:schemeClr val="bg1"/>
                          </a:solidFill>
                        </a:rPr>
                        <a:t>3. </a:t>
                      </a:r>
                      <a:r>
                        <a:rPr lang="fr-FR" sz="1400" dirty="0" err="1">
                          <a:solidFill>
                            <a:schemeClr val="bg1"/>
                          </a:solidFill>
                        </a:rPr>
                        <a:t>Précalcul</a:t>
                      </a:r>
                      <a:r>
                        <a:rPr lang="fr-FR" sz="1400" dirty="0">
                          <a:solidFill>
                            <a:schemeClr val="bg1"/>
                          </a:solidFill>
                        </a:rPr>
                        <a:t> aéraulique et équilibrage des bilans de masse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12473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38DB9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1247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6157427"/>
                  </a:ext>
                </a:extLst>
              </a:tr>
            </a:tbl>
          </a:graphicData>
        </a:graphic>
      </p:graphicFrame>
      <p:sp>
        <p:nvSpPr>
          <p:cNvPr id="14" name="Espace réservé du numéro de diapositive 2">
            <a:extLst>
              <a:ext uri="{FF2B5EF4-FFF2-40B4-BE49-F238E27FC236}">
                <a16:creationId xmlns:a16="http://schemas.microsoft.com/office/drawing/2014/main" id="{8A603AE4-B7E1-4759-8628-5073B45FC39A}"/>
              </a:ext>
            </a:extLst>
          </p:cNvPr>
          <p:cNvSpPr txBox="1">
            <a:spLocks/>
          </p:cNvSpPr>
          <p:nvPr/>
        </p:nvSpPr>
        <p:spPr>
          <a:xfrm>
            <a:off x="10398842" y="6475197"/>
            <a:ext cx="95495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 rtl="0">
              <a:defRPr lang="fr-fr"/>
            </a:defPPr>
            <a:lvl1pPr marL="0" algn="r" defTabSz="914400" rtl="0" eaLnBrk="1" latinLnBrk="0" hangingPunct="1">
              <a:defRPr sz="12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870EFC4C-4766-4B55-8A00-29738495EC5F}" type="slidenum">
              <a:rPr lang="fr-FR" smtClean="0">
                <a:solidFill>
                  <a:schemeClr val="bg1"/>
                </a:solidFill>
                <a:latin typeface="Calibri" panose="020F0502020204030204"/>
              </a:rPr>
              <a:pPr>
                <a:defRPr/>
              </a:pPr>
              <a:t>9</a:t>
            </a:fld>
            <a:endParaRPr lang="fr-FR" dirty="0">
              <a:solidFill>
                <a:schemeClr val="bg1"/>
              </a:solidFill>
              <a:latin typeface="Calibri" panose="020F0502020204030204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11F674D-447E-457A-A926-B76B6F83B496}"/>
              </a:ext>
            </a:extLst>
          </p:cNvPr>
          <p:cNvSpPr/>
          <p:nvPr/>
        </p:nvSpPr>
        <p:spPr>
          <a:xfrm>
            <a:off x="8180439" y="1944389"/>
            <a:ext cx="3328662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Les débits provenant des </a:t>
            </a:r>
            <a:r>
              <a:rPr lang="fr-FR" i="1" dirty="0"/>
              <a:t>faces amont </a:t>
            </a:r>
            <a:r>
              <a:rPr lang="fr-FR" dirty="0"/>
              <a:t>de la zone d’air sont imposés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les débits provenant des </a:t>
            </a:r>
            <a:r>
              <a:rPr lang="fr-FR" i="1" dirty="0">
                <a:solidFill>
                  <a:srgbClr val="FF9B45"/>
                </a:solidFill>
              </a:rPr>
              <a:t>faces aval</a:t>
            </a:r>
            <a:r>
              <a:rPr lang="fr-FR" i="1" dirty="0">
                <a:solidFill>
                  <a:schemeClr val="accent2"/>
                </a:solidFill>
              </a:rPr>
              <a:t> </a:t>
            </a:r>
            <a:r>
              <a:rPr lang="fr-FR" dirty="0"/>
              <a:t>sont ajustés pour garantir l’équilibre avec un coefficient de pondération </a:t>
            </a:r>
            <a:r>
              <a:rPr lang="fr-FR" i="1" dirty="0" err="1"/>
              <a:t>c</a:t>
            </a:r>
            <a:r>
              <a:rPr lang="fr-FR" sz="1400" i="1" dirty="0" err="1"/>
              <a:t>n</a:t>
            </a:r>
            <a:r>
              <a:rPr lang="fr-FR" i="1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i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i="1" dirty="0">
                <a:solidFill>
                  <a:srgbClr val="FF9B45"/>
                </a:solidFill>
              </a:rPr>
              <a:t>débits corrigés des faces aval </a:t>
            </a:r>
            <a:r>
              <a:rPr lang="fr-FR" dirty="0"/>
              <a:t>= aux débits amont des zones suivantes adjacentes</a:t>
            </a:r>
            <a:endParaRPr lang="fr-FR" i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ZoneTexte 4">
                <a:extLst>
                  <a:ext uri="{FF2B5EF4-FFF2-40B4-BE49-F238E27FC236}">
                    <a16:creationId xmlns:a16="http://schemas.microsoft.com/office/drawing/2014/main" id="{3BD310D2-7575-4CA9-A478-0E7A7B32836B}"/>
                  </a:ext>
                </a:extLst>
              </p:cNvPr>
              <p:cNvSpPr txBox="1"/>
              <p:nvPr/>
            </p:nvSpPr>
            <p:spPr>
              <a:xfrm>
                <a:off x="4107544" y="3912631"/>
                <a:ext cx="3519948" cy="3786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̇"/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</m:acc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_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𝑑𝑤𝑛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_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𝑏𝑎𝑙</m:t>
                          </m:r>
                        </m:sub>
                      </m:sSub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̇"/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</m:acc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_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𝑑𝑤𝑛</m:t>
                          </m:r>
                        </m:sub>
                      </m:sSub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+∆</m:t>
                      </m:r>
                      <m:acc>
                        <m:accPr>
                          <m:chr m:val="̇"/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</m:acc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</m:oMath>
                  </m:oMathPara>
                </a14:m>
                <a:endParaRPr lang="fr-FR" dirty="0"/>
              </a:p>
            </p:txBody>
          </p:sp>
        </mc:Choice>
        <mc:Fallback>
          <p:sp>
            <p:nvSpPr>
              <p:cNvPr id="5" name="ZoneTexte 4">
                <a:extLst>
                  <a:ext uri="{FF2B5EF4-FFF2-40B4-BE49-F238E27FC236}">
                    <a16:creationId xmlns:a16="http://schemas.microsoft.com/office/drawing/2014/main" id="{3BD310D2-7575-4CA9-A478-0E7A7B32836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07544" y="3912631"/>
                <a:ext cx="3519948" cy="37863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ZoneTexte 14">
                <a:extLst>
                  <a:ext uri="{FF2B5EF4-FFF2-40B4-BE49-F238E27FC236}">
                    <a16:creationId xmlns:a16="http://schemas.microsoft.com/office/drawing/2014/main" id="{7561D039-FA9D-43BC-B30A-B7F322CFE274}"/>
                  </a:ext>
                </a:extLst>
              </p:cNvPr>
              <p:cNvSpPr txBox="1"/>
              <p:nvPr/>
            </p:nvSpPr>
            <p:spPr>
              <a:xfrm>
                <a:off x="4660491" y="4597224"/>
                <a:ext cx="3519948" cy="618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fr-FR" dirty="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begChr m:val="|"/>
                            <m:endChr m:val="|"/>
                            <m:ctrlPr>
                              <a:rPr lang="fr-FR" i="1" dirty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fr-FR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acc>
                                  <m:accPr>
                                    <m:chr m:val="̇"/>
                                    <m:ctrlPr>
                                      <a:rPr lang="fr-FR" i="1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fr-FR" i="1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e>
                                </m:acc>
                              </m:e>
                              <m:sub>
                                <m:r>
                                  <a:rPr lang="fr-FR" i="1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  <m:r>
                                  <a:rPr lang="fr-FR" i="1">
                                    <a:latin typeface="Cambria Math" panose="02040503050406030204" pitchFamily="18" charset="0"/>
                                  </a:rPr>
                                  <m:t>_</m:t>
                                </m:r>
                                <m:r>
                                  <a:rPr lang="fr-FR" i="1">
                                    <a:latin typeface="Cambria Math" panose="02040503050406030204" pitchFamily="18" charset="0"/>
                                  </a:rPr>
                                  <m:t>𝑑𝑤𝑛</m:t>
                                </m:r>
                              </m:sub>
                            </m:sSub>
                          </m:e>
                        </m:d>
                      </m:num>
                      <m:den>
                        <m:nary>
                          <m:naryPr>
                            <m:chr m:val="∑"/>
                            <m:supHide m:val="on"/>
                            <m:ctrlPr>
                              <a:rPr lang="fr-FR" i="1" dirty="0" smtClean="0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7"/>
                              </m:rPr>
                              <a:rPr lang="fr-FR" b="0" i="1" dirty="0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fr-FR" b="0" i="1" dirty="0" smtClean="0">
                                <a:latin typeface="Cambria Math" panose="02040503050406030204" pitchFamily="18" charset="0"/>
                              </a:rPr>
                              <m:t>=</m:t>
                            </m:r>
                            <m:r>
                              <a:rPr lang="fr-FR" b="0" i="1" dirty="0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fr-FR" b="0" i="1" dirty="0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fr-FR" b="0" i="1" dirty="0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  <m:r>
                              <a:rPr lang="fr-FR" b="0" i="1" dirty="0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fr-FR" b="0" i="1" dirty="0" smtClean="0">
                                <a:latin typeface="Cambria Math" panose="02040503050406030204" pitchFamily="18" charset="0"/>
                              </a:rPr>
                              <m:t>𝑧</m:t>
                            </m:r>
                          </m:sub>
                          <m:sup/>
                          <m:e>
                            <m:d>
                              <m:dPr>
                                <m:begChr m:val="|"/>
                                <m:endChr m:val="|"/>
                                <m:ctrlPr>
                                  <a:rPr lang="fr-FR" i="1" dirty="0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fr-FR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acc>
                                      <m:accPr>
                                        <m:chr m:val="̇"/>
                                        <m:ctrlPr>
                                          <a:rPr lang="fr-FR" i="1" dirty="0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fr-FR" b="0" i="1" dirty="0" smtClean="0">
                                            <a:latin typeface="Cambria Math" panose="02040503050406030204" pitchFamily="18" charset="0"/>
                                          </a:rPr>
                                          <m:t>𝑚</m:t>
                                        </m:r>
                                      </m:e>
                                    </m:acc>
                                  </m:e>
                                  <m:sub>
                                    <m:r>
                                      <a:rPr lang="fr-FR" b="0" i="1" dirty="0" smtClean="0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  <m:r>
                                      <a:rPr lang="fr-FR" b="0" i="1" dirty="0" smtClean="0">
                                        <a:latin typeface="Cambria Math" panose="02040503050406030204" pitchFamily="18" charset="0"/>
                                      </a:rPr>
                                      <m:t>_</m:t>
                                    </m:r>
                                    <m:r>
                                      <a:rPr lang="fr-FR" b="0" i="1" dirty="0" smtClean="0">
                                        <a:latin typeface="Cambria Math" panose="02040503050406030204" pitchFamily="18" charset="0"/>
                                      </a:rPr>
                                      <m:t>𝑑𝑤𝑛</m:t>
                                    </m:r>
                                  </m:sub>
                                </m:sSub>
                              </m:e>
                            </m:d>
                          </m:e>
                        </m:nary>
                      </m:den>
                    </m:f>
                  </m:oMath>
                </a14:m>
                <a:endParaRPr lang="fr-FR" dirty="0"/>
              </a:p>
            </p:txBody>
          </p:sp>
        </mc:Choice>
        <mc:Fallback>
          <p:sp>
            <p:nvSpPr>
              <p:cNvPr id="15" name="ZoneTexte 14">
                <a:extLst>
                  <a:ext uri="{FF2B5EF4-FFF2-40B4-BE49-F238E27FC236}">
                    <a16:creationId xmlns:a16="http://schemas.microsoft.com/office/drawing/2014/main" id="{7561D039-FA9D-43BC-B30A-B7F322CFE27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60491" y="4597224"/>
                <a:ext cx="3519948" cy="61805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ZoneTexte 15">
                <a:extLst>
                  <a:ext uri="{FF2B5EF4-FFF2-40B4-BE49-F238E27FC236}">
                    <a16:creationId xmlns:a16="http://schemas.microsoft.com/office/drawing/2014/main" id="{89BC3F99-15CF-4DFD-92B1-DA804CA8A183}"/>
                  </a:ext>
                </a:extLst>
              </p:cNvPr>
              <p:cNvSpPr txBox="1"/>
              <p:nvPr/>
            </p:nvSpPr>
            <p:spPr>
              <a:xfrm>
                <a:off x="456656" y="4437983"/>
                <a:ext cx="351994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fr-F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fr-FR" dirty="0"/>
                  <a:t>=</a:t>
                </a:r>
                <a14:m>
                  <m:oMath xmlns:m="http://schemas.openxmlformats.org/officeDocument/2006/math">
                    <m:r>
                      <a:rPr lang="fr-FR" i="1" dirty="0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fr-FR" b="0" i="1" dirty="0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fr-FR" b="0" i="1" dirty="0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fr-FR" b="0" i="1" dirty="0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fr-FR" b="0" i="1" dirty="0" smtClean="0">
                        <a:latin typeface="Cambria Math" panose="02040503050406030204" pitchFamily="18" charset="0"/>
                      </a:rPr>
                      <m:t>𝑧</m:t>
                    </m:r>
                  </m:oMath>
                </a14:m>
                <a:endParaRPr lang="fr-FR" dirty="0"/>
              </a:p>
            </p:txBody>
          </p:sp>
        </mc:Choice>
        <mc:Fallback>
          <p:sp>
            <p:nvSpPr>
              <p:cNvPr id="16" name="ZoneTexte 15">
                <a:extLst>
                  <a:ext uri="{FF2B5EF4-FFF2-40B4-BE49-F238E27FC236}">
                    <a16:creationId xmlns:a16="http://schemas.microsoft.com/office/drawing/2014/main" id="{89BC3F99-15CF-4DFD-92B1-DA804CA8A1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6656" y="4437983"/>
                <a:ext cx="3519948" cy="369332"/>
              </a:xfrm>
              <a:prstGeom prst="rect">
                <a:avLst/>
              </a:prstGeom>
              <a:blipFill>
                <a:blip r:embed="rId6"/>
                <a:stretch>
                  <a:fillRect t="-6557" b="-2623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73068872"/>
      </p:ext>
    </p:extLst>
  </p:cSld>
  <p:clrMapOvr>
    <a:masterClrMapping/>
  </p:clrMapOvr>
</p:sld>
</file>

<file path=ppt/theme/theme1.xml><?xml version="1.0" encoding="utf-8"?>
<a:theme xmlns:a="http://schemas.openxmlformats.org/drawingml/2006/main" name="DocBienvenue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Segoe UI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36715139_TF10001108" id="{0F4DAE25-207A-47CE-9E2B-3598C2DA80C7}" vid="{5BACCDA3-61AD-4862-913E-13CB4EF92D91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a8a52e8c320b9a064ae3583ae3861c92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88020cb39231a0945110f9cd888b521a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50072C5-DDE0-4258-BA7A-4D4B80DFA632}">
  <ds:schemaRefs>
    <ds:schemaRef ds:uri="http://purl.org/dc/terms/"/>
    <ds:schemaRef ds:uri="http://schemas.microsoft.com/office/infopath/2007/PartnerControls"/>
    <ds:schemaRef ds:uri="http://schemas.microsoft.com/office/2006/metadata/properties"/>
    <ds:schemaRef ds:uri="http://purl.org/dc/dcmitype/"/>
    <ds:schemaRef ds:uri="http://schemas.microsoft.com/office/2006/documentManagement/types"/>
    <ds:schemaRef ds:uri="16c05727-aa75-4e4a-9b5f-8a80a1165891"/>
    <ds:schemaRef ds:uri="http://schemas.openxmlformats.org/package/2006/metadata/core-properties"/>
    <ds:schemaRef ds:uri="http://www.w3.org/XML/1998/namespace"/>
    <ds:schemaRef ds:uri="71af3243-3dd4-4a8d-8c0d-dd76da1f02a5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7EE8C63A-4744-4DE4-BB49-0FF0B5375C6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D7FC771-7DFE-49DA-B577-71181BFBCB2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{1390B1D6-BDDE-4FB6-9450-F2EBAE425D2E}tf10001108_win32</Template>
  <TotalTime>37061</TotalTime>
  <Words>1119</Words>
  <Application>Microsoft Office PowerPoint</Application>
  <PresentationFormat>Grand écran</PresentationFormat>
  <Paragraphs>266</Paragraphs>
  <Slides>17</Slides>
  <Notes>4</Notes>
  <HiddenSlides>1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17</vt:i4>
      </vt:variant>
    </vt:vector>
  </HeadingPairs>
  <TitlesOfParts>
    <vt:vector size="25" baseType="lpstr">
      <vt:lpstr>Arial</vt:lpstr>
      <vt:lpstr>Calibri</vt:lpstr>
      <vt:lpstr>Cambria Math</vt:lpstr>
      <vt:lpstr>Segoe UI</vt:lpstr>
      <vt:lpstr>Segoe UI Light</vt:lpstr>
      <vt:lpstr>Times New Roman</vt:lpstr>
      <vt:lpstr>Wingdings</vt:lpstr>
      <vt:lpstr>DocBienvenue</vt:lpstr>
      <vt:lpstr>Modélisation couplée intérieur et extérieur du bâtiment pour l’étude des ambiances vécues en période de surchauffe urbaine  </vt:lpstr>
      <vt:lpstr>Plan</vt:lpstr>
      <vt:lpstr>Contexte et objectifs</vt:lpstr>
      <vt:lpstr>Comprendre : les grandeurs physiques influentes dans le stress thermique </vt:lpstr>
      <vt:lpstr>Phénomènes physiques modélisés et échelle spatio-temporelle</vt:lpstr>
      <vt:lpstr>Echange de chaleur entre zones d’air : modèle retenu</vt:lpstr>
      <vt:lpstr>Structure du modèle Microclimat couplé au Bâtiment</vt:lpstr>
      <vt:lpstr>Equilibrage des bilans de masse</vt:lpstr>
      <vt:lpstr>Principe d’équilibrage du bilan de masse</vt:lpstr>
      <vt:lpstr>Premiers résultats sur 2 simulations : configuration</vt:lpstr>
      <vt:lpstr>Analyse de l’équilibrage</vt:lpstr>
      <vt:lpstr>Analyse de l’équilibrage</vt:lpstr>
      <vt:lpstr>Spatialisation verticale et horizontale des températures à une heure de la journée</vt:lpstr>
      <vt:lpstr>Evolution des températures sur une journée</vt:lpstr>
      <vt:lpstr>Conclusions</vt:lpstr>
      <vt:lpstr>Travaux en perspective</vt:lpstr>
      <vt:lpstr> Merci pour votre attention 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Point étape thèse</dc:title>
  <dc:creator>flaviabarone flaviabarone</dc:creator>
  <cp:keywords/>
  <cp:lastModifiedBy>Flavia Mourand</cp:lastModifiedBy>
  <cp:revision>519</cp:revision>
  <dcterms:created xsi:type="dcterms:W3CDTF">2021-02-25T14:41:00Z</dcterms:created>
  <dcterms:modified xsi:type="dcterms:W3CDTF">2022-05-20T06:39:33Z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